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25"/>
  </p:notesMasterIdLst>
  <p:sldIdLst>
    <p:sldId id="1000" r:id="rId5"/>
    <p:sldId id="1008" r:id="rId6"/>
    <p:sldId id="1043" r:id="rId7"/>
    <p:sldId id="1018" r:id="rId8"/>
    <p:sldId id="1025" r:id="rId9"/>
    <p:sldId id="287" r:id="rId10"/>
    <p:sldId id="995" r:id="rId11"/>
    <p:sldId id="986" r:id="rId12"/>
    <p:sldId id="988" r:id="rId13"/>
    <p:sldId id="1022" r:id="rId14"/>
    <p:sldId id="1021" r:id="rId15"/>
    <p:sldId id="1023" r:id="rId16"/>
    <p:sldId id="999" r:id="rId17"/>
    <p:sldId id="1032" r:id="rId18"/>
    <p:sldId id="1014" r:id="rId19"/>
    <p:sldId id="296" r:id="rId20"/>
    <p:sldId id="1044" r:id="rId21"/>
    <p:sldId id="994" r:id="rId22"/>
    <p:sldId id="1003" r:id="rId23"/>
    <p:sldId id="304" r:id="rId24"/>
  </p:sldIdLst>
  <p:sldSz cx="12192000" cy="6858000"/>
  <p:notesSz cx="7102475" cy="9388475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60">
          <p15:clr>
            <a:srgbClr val="A4A3A4"/>
          </p15:clr>
        </p15:guide>
        <p15:guide id="2" orient="horz" pos="17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BED5EE"/>
    <a:srgbClr val="00A1E3"/>
    <a:srgbClr val="FFFFFF"/>
    <a:srgbClr val="080808"/>
    <a:srgbClr val="BECEEE"/>
    <a:srgbClr val="BED2EE"/>
    <a:srgbClr val="BED2F0"/>
    <a:srgbClr val="B9D2EB"/>
    <a:srgbClr val="76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2D72FE-4A8A-4279-BD39-57344A3796AC}">
  <a:tblStyle styleId="{3C2D72FE-4A8A-4279-BD39-57344A3796A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BF0"/>
          </a:solidFill>
        </a:fill>
      </a:tcStyle>
    </a:wholeTbl>
    <a:band1H>
      <a:tcTxStyle/>
      <a:tcStyle>
        <a:tcBdr/>
        <a:fill>
          <a:solidFill>
            <a:srgbClr val="CCD4D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D4D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57" autoAdjust="0"/>
    <p:restoredTop sz="94184" autoAdjust="0"/>
  </p:normalViewPr>
  <p:slideViewPr>
    <p:cSldViewPr snapToGrid="0">
      <p:cViewPr varScale="1">
        <p:scale>
          <a:sx n="91" d="100"/>
          <a:sy n="91" d="100"/>
        </p:scale>
        <p:origin x="96" y="180"/>
      </p:cViewPr>
      <p:guideLst>
        <p:guide pos="360"/>
        <p:guide orient="horz" pos="17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40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3" y="0"/>
            <a:ext cx="3077740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7423"/>
            <a:ext cx="3077740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740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3a38d6e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143a38d6ee6_0_0:notes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143a38d6ee6_0_0:notes"/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385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138b61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138b6157_0_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20" cy="369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t" anchorCtr="0">
            <a:noAutofit/>
          </a:bodyPr>
          <a:lstStyle/>
          <a:p>
            <a:pPr marL="0" indent="0"/>
            <a:endParaRPr lang="en-US"/>
          </a:p>
        </p:txBody>
      </p:sp>
      <p:sp>
        <p:nvSpPr>
          <p:cNvPr id="103" name="Google Shape;103;g144138b6157_0_0:notes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606" cy="47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020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3a38d6e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143a38d6ee6_0_0:notes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143a38d6ee6_0_0:notes"/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563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138b61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138b6157_0_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20" cy="369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103" name="Google Shape;103;g144138b6157_0_0:notes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606" cy="47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23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811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138b61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138b6157_0_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20" cy="369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3" name="Google Shape;103;g144138b6157_0_0:notes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606" cy="47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416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138b61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138b6157_0_0:notes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144138b6157_0_0:notes"/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6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622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138b61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138b6157_0_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20" cy="369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3" name="Google Shape;103;g144138b6157_0_0:notes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606" cy="47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128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138b61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138b6157_0_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20" cy="369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3" name="Google Shape;103;g144138b6157_0_0:notes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606" cy="47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302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01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138b61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138b6157_0_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20" cy="369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t" anchorCtr="0">
            <a:noAutofit/>
          </a:bodyPr>
          <a:lstStyle/>
          <a:p>
            <a:pPr marL="0" indent="0" defTabSz="917143">
              <a:defRPr/>
            </a:pPr>
            <a:r>
              <a:rPr lang="en-US" dirty="0"/>
              <a:t>Design so not a word wall</a:t>
            </a:r>
          </a:p>
          <a:p>
            <a:pPr marL="0" indent="0"/>
            <a:endParaRPr dirty="0"/>
          </a:p>
        </p:txBody>
      </p:sp>
      <p:sp>
        <p:nvSpPr>
          <p:cNvPr id="103" name="Google Shape;103;g144138b6157_0_0:notes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606" cy="47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5333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138b61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138b6157_0_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20" cy="369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103" name="Google Shape;103;g144138b6157_0_0:notes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606" cy="47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841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24" name="Google Shape;124;p3:notes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740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58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138b61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4138b6157_0_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20" cy="369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3" name="Google Shape;103;g144138b6157_0_0:notes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606" cy="47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7" tIns="47091" rIns="94207" bIns="4709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002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37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2379921" y="56306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6868633" y="649277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Copyright © 2022 Aqua Metals, Inc. All Rights Reserved.</a:t>
            </a: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11100392" y="6460976"/>
            <a:ext cx="6917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2379921" y="56306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9458736" y="650212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4898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2379921" y="56306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6868633" y="649277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Copyright © 2023 Aqua Metals, Inc. All Rights Reserved.</a:t>
            </a:r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11100392" y="6460976"/>
            <a:ext cx="6917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2379921" y="56306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6868633" y="649277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Copyright © 2022 Aqua Metals, Inc. All Rights Reserved.</a:t>
            </a: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11100392" y="6460976"/>
            <a:ext cx="6917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2379921" y="56306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6868633" y="649277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Copyright © 2022 Aqua Metals, Inc. All Rights Reserved.</a:t>
            </a: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11100392" y="6460976"/>
            <a:ext cx="6917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userDrawn="1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76E35E-9C49-C309-24C5-D3352EE85B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4138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5" imgH="303" progId="TCLayout.ActiveDocument.1">
                  <p:embed/>
                </p:oleObj>
              </mc:Choice>
              <mc:Fallback>
                <p:oleObj name="think-cell Slide" r:id="rId3" imgW="305" imgH="30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76E35E-9C49-C309-24C5-D3352EE85B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17;p2">
            <a:extLst>
              <a:ext uri="{FF2B5EF4-FFF2-40B4-BE49-F238E27FC236}">
                <a16:creationId xmlns:a16="http://schemas.microsoft.com/office/drawing/2014/main" id="{08B2E43C-487F-47A8-B7CC-F7AD606DEC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500" y="384953"/>
            <a:ext cx="95250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>
                <a:solidFill>
                  <a:srgbClr val="00A1E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" name="Google Shape;18;p2">
            <a:extLst>
              <a:ext uri="{FF2B5EF4-FFF2-40B4-BE49-F238E27FC236}">
                <a16:creationId xmlns:a16="http://schemas.microsoft.com/office/drawing/2014/main" id="{C8EB6075-9E05-C447-98F9-1C11AAF61B0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44500" y="6581077"/>
            <a:ext cx="41148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Copyright © 2024 Aqua Metals, Inc. All Rights Reserved.</a:t>
            </a:r>
            <a:endParaRPr lang="en-IN" dirty="0"/>
          </a:p>
        </p:txBody>
      </p:sp>
      <p:sp>
        <p:nvSpPr>
          <p:cNvPr id="4" name="Google Shape;19;p2">
            <a:extLst>
              <a:ext uri="{FF2B5EF4-FFF2-40B4-BE49-F238E27FC236}">
                <a16:creationId xmlns:a16="http://schemas.microsoft.com/office/drawing/2014/main" id="{1BD970C2-5D03-BDA0-1AC1-96BF1A0597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00392" y="6596465"/>
            <a:ext cx="69172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lang="en-US" sz="800" b="0" i="0" u="none" strike="noStrike" cap="none" smtClean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B281A-2320-15E5-77E6-FFC951AEDC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5305" y="374620"/>
            <a:ext cx="914400" cy="22555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2379921" y="56306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6868633" y="649277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Copyright © 2022 Aqua Metals, Inc. All Rights Reserved.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11100392" y="6460976"/>
            <a:ext cx="6917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Photo w Rules">
  <p:cSld name="Text and Photo w Rule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11100392" y="6460976"/>
            <a:ext cx="691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3"/>
          <p:cNvSpPr txBox="1"/>
          <p:nvPr/>
        </p:nvSpPr>
        <p:spPr>
          <a:xfrm>
            <a:off x="457200" y="318977"/>
            <a:ext cx="110790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 sz="2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457201" y="1567192"/>
            <a:ext cx="4545000" cy="9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  <a:defRPr>
                <a:solidFill>
                  <a:srgbClr val="FFFF00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•"/>
              <a:defRPr>
                <a:solidFill>
                  <a:srgbClr val="FFFF00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>
                <a:solidFill>
                  <a:srgbClr val="FFFF00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>
                <a:solidFill>
                  <a:srgbClr val="FFFF00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3"/>
          </p:nvPr>
        </p:nvSpPr>
        <p:spPr>
          <a:xfrm>
            <a:off x="457201" y="2882121"/>
            <a:ext cx="4463700" cy="20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  <a:defRPr>
                <a:solidFill>
                  <a:srgbClr val="FFFF00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•"/>
              <a:defRPr>
                <a:solidFill>
                  <a:srgbClr val="FFFF00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>
                <a:solidFill>
                  <a:srgbClr val="FFFF00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>
                <a:solidFill>
                  <a:srgbClr val="FFFF00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9" name="Google Shape;89;p13"/>
          <p:cNvCxnSpPr/>
          <p:nvPr/>
        </p:nvCxnSpPr>
        <p:spPr>
          <a:xfrm>
            <a:off x="565080" y="2751296"/>
            <a:ext cx="43560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" name="Google Shape;90;p13"/>
          <p:cNvCxnSpPr/>
          <p:nvPr/>
        </p:nvCxnSpPr>
        <p:spPr>
          <a:xfrm>
            <a:off x="565080" y="3845842"/>
            <a:ext cx="43560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457200" y="318977"/>
            <a:ext cx="11079126" cy="66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2379921" y="56306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6868633" y="649277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Copyright © 2022 Aqua Metals, Inc. All Rights Reserved.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11100392" y="6460976"/>
            <a:ext cx="6917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04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ext Slide" type="titleOnly">
  <p:cSld name="Main Text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457200" y="318977"/>
            <a:ext cx="11079126" cy="66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6868633" y="6590805"/>
            <a:ext cx="4114800" cy="267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11100392" y="6460976"/>
            <a:ext cx="6917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34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3804CB6-4015-8445-196F-025096A6B9E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683392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05" imgH="303" progId="TCLayout.ActiveDocument.1">
                  <p:embed/>
                </p:oleObj>
              </mc:Choice>
              <mc:Fallback>
                <p:oleObj name="think-cell Slide" r:id="rId13" imgW="305" imgH="30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3804CB6-4015-8445-196F-025096A6B9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457200" y="318977"/>
            <a:ext cx="11079126" cy="66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457200" y="150664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6868633" y="649277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Copyright © 2022 Aqua Metals, Inc. All Rights Reserved.</a:t>
            </a:r>
            <a:endParaRPr lang="en-IN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1100392" y="6460976"/>
            <a:ext cx="6917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1" r:id="rId8"/>
    <p:sldLayoutId id="2147483662" r:id="rId9"/>
    <p:sldLayoutId id="2147483663" r:id="rId1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4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1.emf"/><Relationship Id="rId10" Type="http://schemas.openxmlformats.org/officeDocument/2006/relationships/image" Target="../media/image61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microsoft.com/office/2007/relationships/hdphoto" Target="../media/hdphoto7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6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hyperlink" Target="http://www.aquametals.com/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6" Type="http://schemas.openxmlformats.org/officeDocument/2006/relationships/image" Target="../media/image6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4.wdp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microsoft.com/office/2007/relationships/hdphoto" Target="../media/hdphoto6.wdp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3.png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1.emf"/><Relationship Id="rId15" Type="http://schemas.microsoft.com/office/2007/relationships/hdphoto" Target="../media/hdphoto5.wdp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5.bin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5.png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.emf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factory with large machinery&#10;&#10;Description automatically generated">
            <a:extLst>
              <a:ext uri="{FF2B5EF4-FFF2-40B4-BE49-F238E27FC236}">
                <a16:creationId xmlns:a16="http://schemas.microsoft.com/office/drawing/2014/main" id="{D2E0A8E8-50E0-09D1-2B9D-570E5438D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9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B462C7-872B-1A63-FCB6-E9A52BE1F0D5}"/>
              </a:ext>
            </a:extLst>
          </p:cNvPr>
          <p:cNvSpPr/>
          <p:nvPr/>
        </p:nvSpPr>
        <p:spPr>
          <a:xfrm>
            <a:off x="0" y="-22062"/>
            <a:ext cx="3512323" cy="6858000"/>
          </a:xfrm>
          <a:custGeom>
            <a:avLst/>
            <a:gdLst/>
            <a:ahLst/>
            <a:cxnLst/>
            <a:rect l="l" t="t" r="r" b="b"/>
            <a:pathLst>
              <a:path w="3512323" h="6882581">
                <a:moveTo>
                  <a:pt x="1097945" y="6140836"/>
                </a:moveTo>
                <a:lnTo>
                  <a:pt x="1097945" y="6425470"/>
                </a:lnTo>
                <a:lnTo>
                  <a:pt x="710843" y="6284576"/>
                </a:lnTo>
                <a:close/>
                <a:moveTo>
                  <a:pt x="1510664" y="5753022"/>
                </a:moveTo>
                <a:lnTo>
                  <a:pt x="467481" y="6170722"/>
                </a:lnTo>
                <a:lnTo>
                  <a:pt x="467481" y="6393448"/>
                </a:lnTo>
                <a:lnTo>
                  <a:pt x="1510664" y="6799763"/>
                </a:lnTo>
                <a:lnTo>
                  <a:pt x="1510664" y="6576326"/>
                </a:lnTo>
                <a:lnTo>
                  <a:pt x="1273707" y="6490224"/>
                </a:lnTo>
                <a:lnTo>
                  <a:pt x="1273707" y="6073235"/>
                </a:lnTo>
                <a:lnTo>
                  <a:pt x="1510664" y="5982153"/>
                </a:lnTo>
                <a:close/>
                <a:moveTo>
                  <a:pt x="2220081" y="5688980"/>
                </a:moveTo>
                <a:lnTo>
                  <a:pt x="2220081" y="6004923"/>
                </a:lnTo>
                <a:lnTo>
                  <a:pt x="2931666" y="6192070"/>
                </a:lnTo>
                <a:lnTo>
                  <a:pt x="2220081" y="6381351"/>
                </a:lnTo>
                <a:lnTo>
                  <a:pt x="2220081" y="6696583"/>
                </a:lnTo>
                <a:lnTo>
                  <a:pt x="3263264" y="6696583"/>
                </a:lnTo>
                <a:lnTo>
                  <a:pt x="3263264" y="6500898"/>
                </a:lnTo>
                <a:lnTo>
                  <a:pt x="2442096" y="6500898"/>
                </a:lnTo>
                <a:lnTo>
                  <a:pt x="3263264" y="6294538"/>
                </a:lnTo>
                <a:lnTo>
                  <a:pt x="3263264" y="6091737"/>
                </a:lnTo>
                <a:lnTo>
                  <a:pt x="2442096" y="5884665"/>
                </a:lnTo>
                <a:lnTo>
                  <a:pt x="3263264" y="5884665"/>
                </a:lnTo>
                <a:lnTo>
                  <a:pt x="3263264" y="5688980"/>
                </a:lnTo>
                <a:close/>
                <a:moveTo>
                  <a:pt x="989073" y="4894554"/>
                </a:moveTo>
                <a:cubicBezTo>
                  <a:pt x="1047423" y="4894554"/>
                  <a:pt x="1099131" y="4901314"/>
                  <a:pt x="1144198" y="4914834"/>
                </a:cubicBezTo>
                <a:cubicBezTo>
                  <a:pt x="1189265" y="4928354"/>
                  <a:pt x="1227691" y="4948634"/>
                  <a:pt x="1259475" y="4975674"/>
                </a:cubicBezTo>
                <a:cubicBezTo>
                  <a:pt x="1212036" y="5038768"/>
                  <a:pt x="1176457" y="5104946"/>
                  <a:pt x="1152737" y="5174207"/>
                </a:cubicBezTo>
                <a:lnTo>
                  <a:pt x="1272995" y="5233268"/>
                </a:lnTo>
                <a:cubicBezTo>
                  <a:pt x="1288650" y="5189150"/>
                  <a:pt x="1310472" y="5145743"/>
                  <a:pt x="1338461" y="5103048"/>
                </a:cubicBezTo>
                <a:cubicBezTo>
                  <a:pt x="1348423" y="5130088"/>
                  <a:pt x="1353404" y="5158789"/>
                  <a:pt x="1353404" y="5189150"/>
                </a:cubicBezTo>
                <a:cubicBezTo>
                  <a:pt x="1353404" y="5270745"/>
                  <a:pt x="1323162" y="5338227"/>
                  <a:pt x="1262677" y="5391596"/>
                </a:cubicBezTo>
                <a:cubicBezTo>
                  <a:pt x="1202192" y="5444964"/>
                  <a:pt x="1110991" y="5471649"/>
                  <a:pt x="989073" y="5471649"/>
                </a:cubicBezTo>
                <a:cubicBezTo>
                  <a:pt x="869052" y="5471649"/>
                  <a:pt x="779155" y="5444964"/>
                  <a:pt x="719382" y="5391596"/>
                </a:cubicBezTo>
                <a:cubicBezTo>
                  <a:pt x="659609" y="5338227"/>
                  <a:pt x="629723" y="5268610"/>
                  <a:pt x="629723" y="5182746"/>
                </a:cubicBezTo>
                <a:cubicBezTo>
                  <a:pt x="629723" y="5096881"/>
                  <a:pt x="659491" y="5027383"/>
                  <a:pt x="719026" y="4974251"/>
                </a:cubicBezTo>
                <a:cubicBezTo>
                  <a:pt x="778562" y="4921120"/>
                  <a:pt x="868578" y="4894554"/>
                  <a:pt x="989073" y="4894554"/>
                </a:cubicBezTo>
                <a:close/>
                <a:moveTo>
                  <a:pt x="3087503" y="4690645"/>
                </a:moveTo>
                <a:lnTo>
                  <a:pt x="3087503" y="5273433"/>
                </a:lnTo>
                <a:lnTo>
                  <a:pt x="2803581" y="5273433"/>
                </a:lnTo>
                <a:lnTo>
                  <a:pt x="2803581" y="4749707"/>
                </a:lnTo>
                <a:lnTo>
                  <a:pt x="2627819" y="4749707"/>
                </a:lnTo>
                <a:lnTo>
                  <a:pt x="2627819" y="5273433"/>
                </a:lnTo>
                <a:lnTo>
                  <a:pt x="2396554" y="5273433"/>
                </a:lnTo>
                <a:lnTo>
                  <a:pt x="2396554" y="4710570"/>
                </a:lnTo>
                <a:lnTo>
                  <a:pt x="2220081" y="4710570"/>
                </a:lnTo>
                <a:lnTo>
                  <a:pt x="2220081" y="5484062"/>
                </a:lnTo>
                <a:lnTo>
                  <a:pt x="3263264" y="5484062"/>
                </a:lnTo>
                <a:lnTo>
                  <a:pt x="3263264" y="4690645"/>
                </a:lnTo>
                <a:close/>
                <a:moveTo>
                  <a:pt x="1466546" y="4637672"/>
                </a:moveTo>
                <a:cubicBezTo>
                  <a:pt x="1444724" y="4698394"/>
                  <a:pt x="1415312" y="4754609"/>
                  <a:pt x="1378310" y="4806317"/>
                </a:cubicBezTo>
                <a:cubicBezTo>
                  <a:pt x="1329447" y="4764571"/>
                  <a:pt x="1278925" y="4734210"/>
                  <a:pt x="1226742" y="4715234"/>
                </a:cubicBezTo>
                <a:cubicBezTo>
                  <a:pt x="1158430" y="4690092"/>
                  <a:pt x="1079207" y="4677521"/>
                  <a:pt x="989073" y="4677521"/>
                </a:cubicBezTo>
                <a:cubicBezTo>
                  <a:pt x="818767" y="4677521"/>
                  <a:pt x="686293" y="4722825"/>
                  <a:pt x="591653" y="4813433"/>
                </a:cubicBezTo>
                <a:cubicBezTo>
                  <a:pt x="497012" y="4904042"/>
                  <a:pt x="449692" y="5026671"/>
                  <a:pt x="449692" y="5181322"/>
                </a:cubicBezTo>
                <a:cubicBezTo>
                  <a:pt x="449692" y="5337396"/>
                  <a:pt x="497012" y="5460975"/>
                  <a:pt x="591653" y="5552058"/>
                </a:cubicBezTo>
                <a:cubicBezTo>
                  <a:pt x="686293" y="5643141"/>
                  <a:pt x="818767" y="5688682"/>
                  <a:pt x="989073" y="5688682"/>
                </a:cubicBezTo>
                <a:cubicBezTo>
                  <a:pt x="1159853" y="5688682"/>
                  <a:pt x="1292445" y="5643259"/>
                  <a:pt x="1386849" y="5552414"/>
                </a:cubicBezTo>
                <a:cubicBezTo>
                  <a:pt x="1481252" y="5461568"/>
                  <a:pt x="1528454" y="5335973"/>
                  <a:pt x="1528454" y="5175630"/>
                </a:cubicBezTo>
                <a:cubicBezTo>
                  <a:pt x="1528454" y="5092612"/>
                  <a:pt x="1513510" y="5016946"/>
                  <a:pt x="1483624" y="4948634"/>
                </a:cubicBezTo>
                <a:cubicBezTo>
                  <a:pt x="1541974" y="4861821"/>
                  <a:pt x="1572809" y="4815094"/>
                  <a:pt x="1576130" y="4808452"/>
                </a:cubicBezTo>
                <a:cubicBezTo>
                  <a:pt x="1592734" y="4778091"/>
                  <a:pt x="1605779" y="4747019"/>
                  <a:pt x="1615267" y="4715234"/>
                </a:cubicBezTo>
                <a:close/>
                <a:moveTo>
                  <a:pt x="2220081" y="3758233"/>
                </a:moveTo>
                <a:lnTo>
                  <a:pt x="2220081" y="4587228"/>
                </a:lnTo>
                <a:lnTo>
                  <a:pt x="2396554" y="4587228"/>
                </a:lnTo>
                <a:lnTo>
                  <a:pt x="2396554" y="4277689"/>
                </a:lnTo>
                <a:lnTo>
                  <a:pt x="3263264" y="4277689"/>
                </a:lnTo>
                <a:lnTo>
                  <a:pt x="3263264" y="4067060"/>
                </a:lnTo>
                <a:lnTo>
                  <a:pt x="2396554" y="4067060"/>
                </a:lnTo>
                <a:lnTo>
                  <a:pt x="2396554" y="3758233"/>
                </a:lnTo>
                <a:close/>
                <a:moveTo>
                  <a:pt x="467481" y="3682093"/>
                </a:moveTo>
                <a:lnTo>
                  <a:pt x="467481" y="3892722"/>
                </a:lnTo>
                <a:lnTo>
                  <a:pt x="1044576" y="3892722"/>
                </a:lnTo>
                <a:cubicBezTo>
                  <a:pt x="1127120" y="3892722"/>
                  <a:pt x="1186182" y="3895806"/>
                  <a:pt x="1221761" y="3901973"/>
                </a:cubicBezTo>
                <a:cubicBezTo>
                  <a:pt x="1257340" y="3908140"/>
                  <a:pt x="1287345" y="3926404"/>
                  <a:pt x="1311776" y="3956765"/>
                </a:cubicBezTo>
                <a:cubicBezTo>
                  <a:pt x="1336207" y="3987126"/>
                  <a:pt x="1348423" y="4032193"/>
                  <a:pt x="1348423" y="4091966"/>
                </a:cubicBezTo>
                <a:cubicBezTo>
                  <a:pt x="1348423" y="4150790"/>
                  <a:pt x="1335496" y="4197162"/>
                  <a:pt x="1309642" y="4231080"/>
                </a:cubicBezTo>
                <a:cubicBezTo>
                  <a:pt x="1283787" y="4264999"/>
                  <a:pt x="1249513" y="4286465"/>
                  <a:pt x="1206817" y="4295479"/>
                </a:cubicBezTo>
                <a:cubicBezTo>
                  <a:pt x="1180252" y="4300697"/>
                  <a:pt x="1122139" y="4303306"/>
                  <a:pt x="1032479" y="4303306"/>
                </a:cubicBezTo>
                <a:lnTo>
                  <a:pt x="467481" y="4303306"/>
                </a:lnTo>
                <a:lnTo>
                  <a:pt x="467481" y="4513935"/>
                </a:lnTo>
                <a:lnTo>
                  <a:pt x="1023940" y="4513935"/>
                </a:lnTo>
                <a:cubicBezTo>
                  <a:pt x="1140640" y="4513935"/>
                  <a:pt x="1228877" y="4507057"/>
                  <a:pt x="1288650" y="4493299"/>
                </a:cubicBezTo>
                <a:cubicBezTo>
                  <a:pt x="1328973" y="4483811"/>
                  <a:pt x="1367517" y="4464124"/>
                  <a:pt x="1404282" y="4434238"/>
                </a:cubicBezTo>
                <a:cubicBezTo>
                  <a:pt x="1441047" y="4404351"/>
                  <a:pt x="1470934" y="4363672"/>
                  <a:pt x="1493942" y="4312201"/>
                </a:cubicBezTo>
                <a:cubicBezTo>
                  <a:pt x="1516950" y="4260730"/>
                  <a:pt x="1528454" y="4185183"/>
                  <a:pt x="1528454" y="4085561"/>
                </a:cubicBezTo>
                <a:cubicBezTo>
                  <a:pt x="1528454" y="4003018"/>
                  <a:pt x="1517899" y="3936129"/>
                  <a:pt x="1496788" y="3884895"/>
                </a:cubicBezTo>
                <a:cubicBezTo>
                  <a:pt x="1475678" y="3833661"/>
                  <a:pt x="1447333" y="3792744"/>
                  <a:pt x="1411754" y="3762146"/>
                </a:cubicBezTo>
                <a:cubicBezTo>
                  <a:pt x="1376175" y="3731548"/>
                  <a:pt x="1332531" y="3710556"/>
                  <a:pt x="1280822" y="3699171"/>
                </a:cubicBezTo>
                <a:cubicBezTo>
                  <a:pt x="1229114" y="3687786"/>
                  <a:pt x="1140640" y="3682093"/>
                  <a:pt x="1015401" y="3682093"/>
                </a:cubicBezTo>
                <a:close/>
                <a:moveTo>
                  <a:pt x="2850545" y="3073786"/>
                </a:moveTo>
                <a:lnTo>
                  <a:pt x="2850545" y="3358420"/>
                </a:lnTo>
                <a:lnTo>
                  <a:pt x="2463443" y="3217526"/>
                </a:lnTo>
                <a:close/>
                <a:moveTo>
                  <a:pt x="1097945" y="2911861"/>
                </a:moveTo>
                <a:lnTo>
                  <a:pt x="1097945" y="3196495"/>
                </a:lnTo>
                <a:lnTo>
                  <a:pt x="710843" y="3055601"/>
                </a:lnTo>
                <a:close/>
                <a:moveTo>
                  <a:pt x="3263264" y="2685972"/>
                </a:moveTo>
                <a:lnTo>
                  <a:pt x="2220081" y="3103673"/>
                </a:lnTo>
                <a:lnTo>
                  <a:pt x="2220081" y="3326399"/>
                </a:lnTo>
                <a:lnTo>
                  <a:pt x="3263264" y="3732713"/>
                </a:lnTo>
                <a:lnTo>
                  <a:pt x="3263264" y="3509276"/>
                </a:lnTo>
                <a:lnTo>
                  <a:pt x="3026307" y="3423174"/>
                </a:lnTo>
                <a:lnTo>
                  <a:pt x="3026307" y="3006185"/>
                </a:lnTo>
                <a:lnTo>
                  <a:pt x="3263264" y="2915103"/>
                </a:lnTo>
                <a:close/>
                <a:moveTo>
                  <a:pt x="1510664" y="2524048"/>
                </a:moveTo>
                <a:lnTo>
                  <a:pt x="467481" y="2941748"/>
                </a:lnTo>
                <a:lnTo>
                  <a:pt x="467481" y="3164474"/>
                </a:lnTo>
                <a:lnTo>
                  <a:pt x="1510664" y="3570788"/>
                </a:lnTo>
                <a:lnTo>
                  <a:pt x="1510664" y="3347351"/>
                </a:lnTo>
                <a:lnTo>
                  <a:pt x="1273707" y="3261249"/>
                </a:lnTo>
                <a:lnTo>
                  <a:pt x="1273707" y="2844260"/>
                </a:lnTo>
                <a:lnTo>
                  <a:pt x="1510664" y="2753178"/>
                </a:lnTo>
                <a:close/>
                <a:moveTo>
                  <a:pt x="3087503" y="1838889"/>
                </a:moveTo>
                <a:lnTo>
                  <a:pt x="3087503" y="2362616"/>
                </a:lnTo>
                <a:lnTo>
                  <a:pt x="2228620" y="2362616"/>
                </a:lnTo>
                <a:lnTo>
                  <a:pt x="2228620" y="2573245"/>
                </a:lnTo>
                <a:lnTo>
                  <a:pt x="3263264" y="2573245"/>
                </a:lnTo>
                <a:lnTo>
                  <a:pt x="3263264" y="1838889"/>
                </a:lnTo>
                <a:close/>
                <a:moveTo>
                  <a:pt x="2959418" y="898272"/>
                </a:moveTo>
                <a:cubicBezTo>
                  <a:pt x="2893477" y="898272"/>
                  <a:pt x="2838092" y="912148"/>
                  <a:pt x="2793263" y="939900"/>
                </a:cubicBezTo>
                <a:cubicBezTo>
                  <a:pt x="2748433" y="967652"/>
                  <a:pt x="2713091" y="1006077"/>
                  <a:pt x="2687237" y="1055177"/>
                </a:cubicBezTo>
                <a:cubicBezTo>
                  <a:pt x="2661382" y="1104276"/>
                  <a:pt x="2636358" y="1180060"/>
                  <a:pt x="2612164" y="1282528"/>
                </a:cubicBezTo>
                <a:cubicBezTo>
                  <a:pt x="2587971" y="1384996"/>
                  <a:pt x="2564725" y="1449513"/>
                  <a:pt x="2542429" y="1476079"/>
                </a:cubicBezTo>
                <a:cubicBezTo>
                  <a:pt x="2524877" y="1496952"/>
                  <a:pt x="2503766" y="1507389"/>
                  <a:pt x="2479098" y="1507389"/>
                </a:cubicBezTo>
                <a:cubicBezTo>
                  <a:pt x="2452058" y="1507389"/>
                  <a:pt x="2430473" y="1496241"/>
                  <a:pt x="2414344" y="1473944"/>
                </a:cubicBezTo>
                <a:cubicBezTo>
                  <a:pt x="2389201" y="1439314"/>
                  <a:pt x="2376630" y="1391400"/>
                  <a:pt x="2376630" y="1330204"/>
                </a:cubicBezTo>
                <a:cubicBezTo>
                  <a:pt x="2376630" y="1270905"/>
                  <a:pt x="2388371" y="1226431"/>
                  <a:pt x="2411853" y="1196782"/>
                </a:cubicBezTo>
                <a:cubicBezTo>
                  <a:pt x="2435336" y="1167133"/>
                  <a:pt x="2473880" y="1147801"/>
                  <a:pt x="2527486" y="1138788"/>
                </a:cubicBezTo>
                <a:lnTo>
                  <a:pt x="2518235" y="928159"/>
                </a:lnTo>
                <a:cubicBezTo>
                  <a:pt x="2422409" y="931480"/>
                  <a:pt x="2345795" y="966229"/>
                  <a:pt x="2288393" y="1032406"/>
                </a:cubicBezTo>
                <a:cubicBezTo>
                  <a:pt x="2230992" y="1098583"/>
                  <a:pt x="2202292" y="1197138"/>
                  <a:pt x="2202292" y="1328069"/>
                </a:cubicBezTo>
                <a:cubicBezTo>
                  <a:pt x="2202292" y="1408241"/>
                  <a:pt x="2214389" y="1476672"/>
                  <a:pt x="2238583" y="1533362"/>
                </a:cubicBezTo>
                <a:cubicBezTo>
                  <a:pt x="2262776" y="1590051"/>
                  <a:pt x="2298000" y="1633458"/>
                  <a:pt x="2344253" y="1663582"/>
                </a:cubicBezTo>
                <a:cubicBezTo>
                  <a:pt x="2390506" y="1693705"/>
                  <a:pt x="2440198" y="1708767"/>
                  <a:pt x="2493330" y="1708767"/>
                </a:cubicBezTo>
                <a:cubicBezTo>
                  <a:pt x="2575874" y="1708767"/>
                  <a:pt x="2645846" y="1676746"/>
                  <a:pt x="2703247" y="1612703"/>
                </a:cubicBezTo>
                <a:cubicBezTo>
                  <a:pt x="2744045" y="1567162"/>
                  <a:pt x="2778438" y="1487939"/>
                  <a:pt x="2806427" y="1375034"/>
                </a:cubicBezTo>
                <a:cubicBezTo>
                  <a:pt x="2828249" y="1287272"/>
                  <a:pt x="2843429" y="1231057"/>
                  <a:pt x="2851968" y="1206389"/>
                </a:cubicBezTo>
                <a:cubicBezTo>
                  <a:pt x="2864777" y="1170335"/>
                  <a:pt x="2879839" y="1145074"/>
                  <a:pt x="2897154" y="1130605"/>
                </a:cubicBezTo>
                <a:cubicBezTo>
                  <a:pt x="2914469" y="1116136"/>
                  <a:pt x="2935461" y="1108901"/>
                  <a:pt x="2960129" y="1108901"/>
                </a:cubicBezTo>
                <a:cubicBezTo>
                  <a:pt x="2998555" y="1108901"/>
                  <a:pt x="3032118" y="1126098"/>
                  <a:pt x="3060818" y="1160491"/>
                </a:cubicBezTo>
                <a:cubicBezTo>
                  <a:pt x="3089519" y="1194885"/>
                  <a:pt x="3103869" y="1246000"/>
                  <a:pt x="3103869" y="1313838"/>
                </a:cubicBezTo>
                <a:cubicBezTo>
                  <a:pt x="3103869" y="1377880"/>
                  <a:pt x="3087740" y="1428759"/>
                  <a:pt x="3055482" y="1466473"/>
                </a:cubicBezTo>
                <a:cubicBezTo>
                  <a:pt x="3023223" y="1504187"/>
                  <a:pt x="2972701" y="1529211"/>
                  <a:pt x="2903914" y="1541545"/>
                </a:cubicBezTo>
                <a:lnTo>
                  <a:pt x="2923838" y="1746481"/>
                </a:lnTo>
                <a:cubicBezTo>
                  <a:pt x="3040538" y="1732724"/>
                  <a:pt x="3129368" y="1690503"/>
                  <a:pt x="3190327" y="1619819"/>
                </a:cubicBezTo>
                <a:cubicBezTo>
                  <a:pt x="3251286" y="1549135"/>
                  <a:pt x="3281765" y="1447853"/>
                  <a:pt x="3281765" y="1315973"/>
                </a:cubicBezTo>
                <a:cubicBezTo>
                  <a:pt x="3281765" y="1225364"/>
                  <a:pt x="3269075" y="1149699"/>
                  <a:pt x="3243696" y="1088977"/>
                </a:cubicBezTo>
                <a:cubicBezTo>
                  <a:pt x="3218316" y="1028255"/>
                  <a:pt x="3179534" y="981291"/>
                  <a:pt x="3127352" y="948083"/>
                </a:cubicBezTo>
                <a:cubicBezTo>
                  <a:pt x="3075169" y="914877"/>
                  <a:pt x="3019191" y="898272"/>
                  <a:pt x="2959418" y="898272"/>
                </a:cubicBezTo>
                <a:close/>
                <a:moveTo>
                  <a:pt x="0" y="0"/>
                </a:moveTo>
                <a:lnTo>
                  <a:pt x="3512323" y="0"/>
                </a:lnTo>
                <a:lnTo>
                  <a:pt x="3512323" y="6882581"/>
                </a:lnTo>
                <a:lnTo>
                  <a:pt x="0" y="688258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5FFD2B25-A1ED-787A-4293-98B5EC351790}"/>
              </a:ext>
            </a:extLst>
          </p:cNvPr>
          <p:cNvSpPr>
            <a:spLocks noChangeArrowheads="1"/>
          </p:cNvSpPr>
          <p:nvPr/>
        </p:nvSpPr>
        <p:spPr>
          <a:xfrm>
            <a:off x="4452360" y="6365557"/>
            <a:ext cx="7739640" cy="4924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200" b="1" dirty="0" err="1">
                <a:solidFill>
                  <a:schemeClr val="bg1"/>
                </a:solidFill>
                <a:latin typeface="Arial"/>
                <a:cs typeface="Arial"/>
              </a:rPr>
              <a:t>NAATBatt</a:t>
            </a:r>
            <a:r>
              <a:rPr lang="en-US" altLang="en-US" sz="3200" b="1" dirty="0">
                <a:solidFill>
                  <a:schemeClr val="bg1"/>
                </a:solidFill>
                <a:latin typeface="Arial"/>
                <a:cs typeface="Arial"/>
              </a:rPr>
              <a:t> Meet the Recyclers - 2024</a:t>
            </a:r>
          </a:p>
        </p:txBody>
      </p:sp>
    </p:spTree>
    <p:extLst>
      <p:ext uri="{BB962C8B-B14F-4D97-AF65-F5344CB8AC3E}">
        <p14:creationId xmlns:p14="http://schemas.microsoft.com/office/powerpoint/2010/main" val="3227408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1FD5-6C43-99E7-E5B5-BF0FAD793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23035"/>
            <a:ext cx="9525000" cy="664797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Aqua Metals’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AquaRefining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Pilot</a:t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Reno, NV: 75-100 </a:t>
            </a:r>
            <a:r>
              <a:rPr lang="en-US" sz="1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tonnes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per year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B983A0-CFC7-94E6-739D-A93B10CF794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Copyright © 2022 Aqua Metals, Inc. All Rights Reserved.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A9302-7108-C58D-FD89-475B62BB0A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IN" smtClean="0"/>
              <a:pPr/>
              <a:t>10</a:t>
            </a:fld>
            <a:endParaRPr lang="en-IN" dirty="0"/>
          </a:p>
        </p:txBody>
      </p:sp>
      <p:pic>
        <p:nvPicPr>
          <p:cNvPr id="5" name="Picture 4" descr="A large factory with large machinery&#10;&#10;Description automatically generated">
            <a:extLst>
              <a:ext uri="{FF2B5EF4-FFF2-40B4-BE49-F238E27FC236}">
                <a16:creationId xmlns:a16="http://schemas.microsoft.com/office/drawing/2014/main" id="{C3FFCB11-D0EB-94F2-7542-1B7A585E3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t="10535" r="8109" b="2118"/>
          <a:stretch/>
        </p:blipFill>
        <p:spPr>
          <a:xfrm>
            <a:off x="-60196" y="838088"/>
            <a:ext cx="12252196" cy="60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6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ACA5-8F07-AF81-CA29-C4C2E9DD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Sustainable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LiB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Recycling Pioneers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0B21ED-A0B5-E20A-3136-B3C92E8C371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Copyright © 2024 Aqua Metals, Inc. All Rights Reserved.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D2DEC-ACB2-5405-B8BF-5F87FA57CC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IN" smtClean="0"/>
              <a:pPr/>
              <a:t>11</a:t>
            </a:fld>
            <a:endParaRPr lang="en-IN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83586B1-B751-7B7E-2C5D-CB83E7D2EB1A}"/>
              </a:ext>
            </a:extLst>
          </p:cNvPr>
          <p:cNvSpPr txBox="1">
            <a:spLocks/>
          </p:cNvSpPr>
          <p:nvPr/>
        </p:nvSpPr>
        <p:spPr>
          <a:xfrm>
            <a:off x="444500" y="788395"/>
            <a:ext cx="11451245" cy="3379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500"/>
              </a:spcBef>
            </a:pPr>
            <a:r>
              <a:rPr lang="en-US" sz="1400" b="0" spc="200" dirty="0">
                <a:solidFill>
                  <a:schemeClr val="bg1"/>
                </a:solidFill>
              </a:rPr>
              <a:t>Electrifying the next generation of lithium battery recycling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5EA4970-6491-6722-6793-FE3FF7E24C3D}"/>
              </a:ext>
            </a:extLst>
          </p:cNvPr>
          <p:cNvSpPr txBox="1">
            <a:spLocks/>
          </p:cNvSpPr>
          <p:nvPr/>
        </p:nvSpPr>
        <p:spPr>
          <a:xfrm>
            <a:off x="523227" y="1186811"/>
            <a:ext cx="5219205" cy="518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AquaRefining</a:t>
            </a:r>
            <a:r>
              <a:rPr lang="en-US" dirty="0">
                <a:latin typeface="+mn-lt"/>
              </a:rPr>
              <a:t>: The first sustainable battery recycling solution, a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regenerative form of electro-hydrometallurgy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An innovative application of electroplating – recover critical metals by plating them in electrochemical cells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No furnaces, no one-time-use chemicals, no Na2SO4 waste, and regenerates proprietary solution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Low-Carbon: No direct emissions, sourcing clean electricity to power operations &amp; processes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Pilot operational 24x5 (75-100tpy) and produces in spec product</a:t>
            </a:r>
          </a:p>
        </p:txBody>
      </p:sp>
      <p:pic>
        <p:nvPicPr>
          <p:cNvPr id="7" name="Picture 6" descr="A large factory with large machinery&#10;&#10;Description automatically generated">
            <a:extLst>
              <a:ext uri="{FF2B5EF4-FFF2-40B4-BE49-F238E27FC236}">
                <a16:creationId xmlns:a16="http://schemas.microsoft.com/office/drawing/2014/main" id="{5D0FED9E-6064-0CDC-0DD2-D6F369A94C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t="15935" r="5141" b="2444"/>
          <a:stretch/>
        </p:blipFill>
        <p:spPr>
          <a:xfrm>
            <a:off x="6281158" y="1148601"/>
            <a:ext cx="5614587" cy="264919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pic>
      <p:pic>
        <p:nvPicPr>
          <p:cNvPr id="8" name="Picture 2" descr="A worker in a blue coat stands next to tanks filled with red and green liquids and a tall stainless steel tank.">
            <a:extLst>
              <a:ext uri="{FF2B5EF4-FFF2-40B4-BE49-F238E27FC236}">
                <a16:creationId xmlns:a16="http://schemas.microsoft.com/office/drawing/2014/main" id="{796E872E-2346-8A7B-878B-650899D6B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r="15253"/>
          <a:stretch/>
        </p:blipFill>
        <p:spPr bwMode="auto">
          <a:xfrm>
            <a:off x="6281159" y="3801311"/>
            <a:ext cx="3623417" cy="297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everal refrigerator-size stainless steel tanks behind a yellow railing inside a warehouse with blue walls.">
            <a:extLst>
              <a:ext uri="{FF2B5EF4-FFF2-40B4-BE49-F238E27FC236}">
                <a16:creationId xmlns:a16="http://schemas.microsoft.com/office/drawing/2014/main" id="{09A480FC-20E6-1983-FA4F-BA7165D10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r="40301"/>
          <a:stretch/>
        </p:blipFill>
        <p:spPr bwMode="auto">
          <a:xfrm>
            <a:off x="9943668" y="3800000"/>
            <a:ext cx="1952078" cy="29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57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6CE5-C3DB-B4E6-D14D-F15B1263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84953"/>
            <a:ext cx="11884134" cy="44319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Sustainable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LiB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Recycling Pioneers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53F30F-37CE-9E58-E42E-8D42CE8D161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Copyright © 2022 Aqua Metals, Inc. All Rights Reserved.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18E36-E402-D745-6C17-B38956E553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IN" smtClean="0"/>
              <a:pPr/>
              <a:t>12</a:t>
            </a:fld>
            <a:endParaRPr lang="en-IN" dirty="0"/>
          </a:p>
        </p:txBody>
      </p:sp>
      <p:pic>
        <p:nvPicPr>
          <p:cNvPr id="5" name="Picture 4" descr="A piece of metal in a factory&#10;&#10;Description automatically generated">
            <a:extLst>
              <a:ext uri="{FF2B5EF4-FFF2-40B4-BE49-F238E27FC236}">
                <a16:creationId xmlns:a16="http://schemas.microsoft.com/office/drawing/2014/main" id="{B97DDA93-7E62-446A-F4DA-D7B1BF03A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83" r="7337" b="8683"/>
          <a:stretch/>
        </p:blipFill>
        <p:spPr>
          <a:xfrm>
            <a:off x="221220" y="1246829"/>
            <a:ext cx="3298000" cy="3564932"/>
          </a:xfrm>
          <a:prstGeom prst="rect">
            <a:avLst/>
          </a:prstGeom>
        </p:spPr>
      </p:pic>
      <p:pic>
        <p:nvPicPr>
          <p:cNvPr id="6" name="Picture 2" descr="Dragonfly Energy Cell Battery">
            <a:extLst>
              <a:ext uri="{FF2B5EF4-FFF2-40B4-BE49-F238E27FC236}">
                <a16:creationId xmlns:a16="http://schemas.microsoft.com/office/drawing/2014/main" id="{34F39C60-8F7B-0AE0-F80A-DA7F448DA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r="13892"/>
          <a:stretch/>
        </p:blipFill>
        <p:spPr bwMode="auto">
          <a:xfrm>
            <a:off x="3541212" y="1246829"/>
            <a:ext cx="4015297" cy="356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table with different liquids&#10;&#10;Description automatically generated with medium confidence">
            <a:extLst>
              <a:ext uri="{FF2B5EF4-FFF2-40B4-BE49-F238E27FC236}">
                <a16:creationId xmlns:a16="http://schemas.microsoft.com/office/drawing/2014/main" id="{9C91746C-17BB-A180-8D99-4042BD8155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472" b="15001"/>
          <a:stretch/>
        </p:blipFill>
        <p:spPr>
          <a:xfrm>
            <a:off x="221220" y="4856787"/>
            <a:ext cx="7320541" cy="19206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F44679-5B68-8C76-8674-3886F8928107}"/>
              </a:ext>
            </a:extLst>
          </p:cNvPr>
          <p:cNvSpPr txBox="1"/>
          <p:nvPr/>
        </p:nvSpPr>
        <p:spPr>
          <a:xfrm>
            <a:off x="241815" y="4252411"/>
            <a:ext cx="3141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/>
            <a:r>
              <a:rPr lang="en-US" sz="1200" b="1" dirty="0">
                <a:solidFill>
                  <a:schemeClr val="bg1"/>
                </a:solidFill>
                <a:latin typeface="+mn-lt"/>
              </a:rPr>
              <a:t>Electroplated copper recovered from black mass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806B3A-CF46-3EB7-2C6B-CDFFEBF8B7E3}"/>
              </a:ext>
            </a:extLst>
          </p:cNvPr>
          <p:cNvSpPr txBox="1"/>
          <p:nvPr/>
        </p:nvSpPr>
        <p:spPr>
          <a:xfrm>
            <a:off x="3705390" y="4252412"/>
            <a:ext cx="3806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/>
            <a:r>
              <a:rPr lang="en-US" sz="1200" b="1" dirty="0">
                <a:solidFill>
                  <a:schemeClr val="bg1"/>
                </a:solidFill>
                <a:latin typeface="+mn-lt"/>
              </a:rPr>
              <a:t>An LFP cell made from Aqua Metals recycled lithium (Dragonfly Energy)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CF8DD52A-BA2C-94C3-695E-44907970B5F7}"/>
              </a:ext>
            </a:extLst>
          </p:cNvPr>
          <p:cNvSpPr txBox="1">
            <a:spLocks/>
          </p:cNvSpPr>
          <p:nvPr/>
        </p:nvSpPr>
        <p:spPr>
          <a:xfrm>
            <a:off x="7556776" y="1212415"/>
            <a:ext cx="4477154" cy="55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Recovers pure metals (Co, Cu, Ni) instead of battery metal salts, achieving LME purity</a:t>
            </a:r>
          </a:p>
          <a:p>
            <a:pPr marL="1257300" lvl="1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Ability to deliver to various CAM/battery manufacturers, not spec’d to one customer</a:t>
            </a:r>
          </a:p>
          <a:p>
            <a:pPr marL="1257300" lvl="1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Recovering sulfates or salts at battery spec will be difficult, yet unproven at scale</a:t>
            </a:r>
          </a:p>
          <a:p>
            <a:pPr marL="1257300" lvl="1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Pure metals valuable in multiple industries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latin typeface="+mn-lt"/>
              </a:rPr>
              <a:t>AquaRefining</a:t>
            </a:r>
            <a:r>
              <a:rPr lang="en-US" sz="1700" dirty="0">
                <a:latin typeface="+mn-lt"/>
              </a:rPr>
              <a:t> also produces either lithium hydroxide or carbonate, depending on application, and manganese dioxide</a:t>
            </a:r>
          </a:p>
          <a:p>
            <a:pPr marL="1200150" lvl="1" indent="-285750"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Battery grade and validated by lithium battery manufacturer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FE291CC-8879-3CBB-477E-FBDCBB00D800}"/>
              </a:ext>
            </a:extLst>
          </p:cNvPr>
          <p:cNvSpPr txBox="1">
            <a:spLocks/>
          </p:cNvSpPr>
          <p:nvPr/>
        </p:nvSpPr>
        <p:spPr>
          <a:xfrm>
            <a:off x="444500" y="788395"/>
            <a:ext cx="11303000" cy="3379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500"/>
              </a:spcBef>
            </a:pPr>
            <a:r>
              <a:rPr lang="en-US" sz="1400" b="0" spc="200" dirty="0">
                <a:solidFill>
                  <a:schemeClr val="bg1"/>
                </a:solidFill>
              </a:rPr>
              <a:t>Electrifying the next generation of lithium battery recycling </a:t>
            </a:r>
          </a:p>
        </p:txBody>
      </p:sp>
    </p:spTree>
    <p:extLst>
      <p:ext uri="{BB962C8B-B14F-4D97-AF65-F5344CB8AC3E}">
        <p14:creationId xmlns:p14="http://schemas.microsoft.com/office/powerpoint/2010/main" val="293593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6306A-F023-4F09-3E63-1BB67F407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98" y="247245"/>
            <a:ext cx="9525000" cy="44319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Pilot Recycling Operations Lifecycle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BCE5A-3AF8-0D54-CF10-CA44D60AF4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IN" smtClean="0"/>
              <a:pPr/>
              <a:t>13</a:t>
            </a:fld>
            <a:endParaRPr lang="en-IN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099EF9-39D9-F65D-4C69-EEA2B06031B6}"/>
              </a:ext>
            </a:extLst>
          </p:cNvPr>
          <p:cNvSpPr txBox="1"/>
          <p:nvPr/>
        </p:nvSpPr>
        <p:spPr>
          <a:xfrm>
            <a:off x="444498" y="709302"/>
            <a:ext cx="9726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Independent Technical Report conducted by global engineering firm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ICF International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including Lifecycle Analysis (LCA) of Aqua Metals’ AquaRefining Pilot</a:t>
            </a:r>
          </a:p>
        </p:txBody>
      </p:sp>
      <p:pic>
        <p:nvPicPr>
          <p:cNvPr id="1026" name="Picture 2" descr="ICF International - Wikipedia">
            <a:extLst>
              <a:ext uri="{FF2B5EF4-FFF2-40B4-BE49-F238E27FC236}">
                <a16:creationId xmlns:a16="http://schemas.microsoft.com/office/drawing/2014/main" id="{D470516E-4AFF-D3FC-3039-14036EDDB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062" y="962095"/>
            <a:ext cx="1703437" cy="109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ADB0EB-0421-F534-D118-4282EF04C31F}"/>
              </a:ext>
            </a:extLst>
          </p:cNvPr>
          <p:cNvSpPr txBox="1"/>
          <p:nvPr/>
        </p:nvSpPr>
        <p:spPr>
          <a:xfrm>
            <a:off x="444499" y="1455015"/>
            <a:ext cx="952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Technical Report Conclusions:</a:t>
            </a:r>
            <a:endParaRPr lang="en-US" sz="12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AquaRefining shows a more than 95% reduction in climate emissions vs. mined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Additionally, </a:t>
            </a:r>
            <a:r>
              <a:rPr lang="en-US" sz="1800" u="sng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83% reduction in carbon emissions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vs. current hydrometallurgy recycling methods</a:t>
            </a:r>
            <a:endParaRPr lang="en-US" sz="16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4E8471-EDDC-2108-42A0-ABA358D90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019" y="2670285"/>
            <a:ext cx="6216872" cy="38281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9C09EB-037E-6865-C374-008107533B09}"/>
              </a:ext>
            </a:extLst>
          </p:cNvPr>
          <p:cNvSpPr txBox="1"/>
          <p:nvPr/>
        </p:nvSpPr>
        <p:spPr>
          <a:xfrm>
            <a:off x="444498" y="2752059"/>
            <a:ext cx="5391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Aqua Metals Pathway to Zero Carbon: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~75% of current emissions from grid electricity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Sourcing carbon-free electricity lowers CO</a:t>
            </a:r>
            <a:r>
              <a:rPr lang="en-US" sz="12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 even further – beyond capabilities of other battery recyclers</a:t>
            </a:r>
          </a:p>
          <a:p>
            <a:endParaRPr lang="en-US" sz="16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~25% from feedstock creation &amp;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Partnerships with low-carbon black mass producers actively reducing emissions</a:t>
            </a:r>
            <a:endParaRPr lang="en-US" sz="20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7D2969-727C-1EC0-7567-5BA865249572}"/>
              </a:ext>
            </a:extLst>
          </p:cNvPr>
          <p:cNvSpPr txBox="1"/>
          <p:nvPr/>
        </p:nvSpPr>
        <p:spPr>
          <a:xfrm>
            <a:off x="444498" y="5646557"/>
            <a:ext cx="5391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Lower climate emissions by design, and a clear pathway to net-zero </a:t>
            </a:r>
            <a:r>
              <a:rPr lang="en-US" sz="2000" b="1" dirty="0" err="1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LiB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 recycling</a:t>
            </a:r>
          </a:p>
        </p:txBody>
      </p:sp>
      <p:sp>
        <p:nvSpPr>
          <p:cNvPr id="3" name="Footer Placeholder 18">
            <a:extLst>
              <a:ext uri="{FF2B5EF4-FFF2-40B4-BE49-F238E27FC236}">
                <a16:creationId xmlns:a16="http://schemas.microsoft.com/office/drawing/2014/main" id="{17622804-4A0B-3427-83AC-CFB2A218C6E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4500" y="6632842"/>
            <a:ext cx="4114800" cy="153888"/>
          </a:xfrm>
        </p:spPr>
        <p:txBody>
          <a:bodyPr/>
          <a:lstStyle/>
          <a:p>
            <a:r>
              <a:rPr lang="en-US" dirty="0"/>
              <a:t>Copyright © 2024 Aqua Metals,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06820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F44A8808-2171-CD06-C50D-274E7B6931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5" imgH="303" progId="TCLayout.ActiveDocument.1">
                  <p:embed/>
                </p:oleObj>
              </mc:Choice>
              <mc:Fallback>
                <p:oleObj name="think-cell Slide" r:id="rId4" imgW="305" imgH="303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F44A8808-2171-CD06-C50D-274E7B6931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0ABDF62-59C6-5CFE-3D73-F2BF47048C6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4500" y="6500490"/>
            <a:ext cx="4114800" cy="153888"/>
          </a:xfrm>
        </p:spPr>
        <p:txBody>
          <a:bodyPr/>
          <a:lstStyle/>
          <a:p>
            <a:r>
              <a:rPr lang="en-US"/>
              <a:t>Copyright © 2024 Aqua Metals, Inc. All Rights Reserved.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11100392" y="6596465"/>
            <a:ext cx="69172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t>14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35F9FC-5075-1E76-3F6A-95113C160A74}"/>
              </a:ext>
            </a:extLst>
          </p:cNvPr>
          <p:cNvSpPr txBox="1"/>
          <p:nvPr/>
        </p:nvSpPr>
        <p:spPr>
          <a:xfrm>
            <a:off x="9945189" y="243840"/>
            <a:ext cx="2011680" cy="6270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1" descr="A aerial view of a factory&#10;&#10;Description automatically generated">
            <a:extLst>
              <a:ext uri="{FF2B5EF4-FFF2-40B4-BE49-F238E27FC236}">
                <a16:creationId xmlns:a16="http://schemas.microsoft.com/office/drawing/2014/main" id="{AE9EEDFB-CB63-A487-2730-DB6755B6B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3982" b="5794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1592E5-961D-95AF-CC61-D2F641299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" y="5597032"/>
            <a:ext cx="7242083" cy="1218795"/>
          </a:xfrm>
        </p:spPr>
        <p:txBody>
          <a:bodyPr vert="horz"/>
          <a:lstStyle/>
          <a:p>
            <a:r>
              <a:rPr lang="en-US" sz="4400">
                <a:solidFill>
                  <a:schemeClr val="bg1"/>
                </a:solidFill>
              </a:rPr>
              <a:t>Sierra ARC Commercial Scale Facility Update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0285D2-BB5A-FC9B-7626-9AADB9885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461047" cy="5180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E05E2C-5748-50DA-F60C-4C18EBA4DF43}"/>
              </a:ext>
            </a:extLst>
          </p:cNvPr>
          <p:cNvSpPr txBox="1"/>
          <p:nvPr/>
        </p:nvSpPr>
        <p:spPr>
          <a:xfrm>
            <a:off x="11536823" y="6451709"/>
            <a:ext cx="574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503845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0285D2-BB5A-FC9B-7626-9AADB988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61047" cy="5180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69AD39-D131-23C6-FB7D-624E68E59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448" y="78461"/>
            <a:ext cx="1566862" cy="402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0C31C-223A-F9C5-AE21-CAB141B41A32}"/>
              </a:ext>
            </a:extLst>
          </p:cNvPr>
          <p:cNvSpPr txBox="1"/>
          <p:nvPr/>
        </p:nvSpPr>
        <p:spPr>
          <a:xfrm>
            <a:off x="11536823" y="6451709"/>
            <a:ext cx="574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0" name="Footer Placeholder 18">
            <a:extLst>
              <a:ext uri="{FF2B5EF4-FFF2-40B4-BE49-F238E27FC236}">
                <a16:creationId xmlns:a16="http://schemas.microsoft.com/office/drawing/2014/main" id="{EC3ED7F0-4764-C385-625A-733F04759AA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1608" y="6658758"/>
            <a:ext cx="4114800" cy="153888"/>
          </a:xfrm>
        </p:spPr>
        <p:txBody>
          <a:bodyPr/>
          <a:lstStyle/>
          <a:p>
            <a:pPr algn="l"/>
            <a:r>
              <a:rPr lang="en-US" sz="800">
                <a:solidFill>
                  <a:schemeClr val="bg1">
                    <a:lumMod val="75000"/>
                  </a:schemeClr>
                </a:solidFill>
              </a:rPr>
              <a:t>Copyright © 2023 Aqua Metals, Inc. All Rights Reserved.</a:t>
            </a:r>
            <a:endParaRPr lang="en-US" sz="80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FBDADFA0-C938-CF4F-555F-AE67FDE12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3308"/>
            <a:ext cx="9525000" cy="443198"/>
          </a:xfrm>
        </p:spPr>
        <p:txBody>
          <a:bodyPr vert="horz"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Upfitting Completion + Equipment Being Delivered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6E6AD-9DBA-82BE-24D0-D855F8511E57}"/>
              </a:ext>
            </a:extLst>
          </p:cNvPr>
          <p:cNvSpPr txBox="1"/>
          <p:nvPr/>
        </p:nvSpPr>
        <p:spPr>
          <a:xfrm>
            <a:off x="11332121" y="6562790"/>
            <a:ext cx="574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080808"/>
                </a:solidFill>
              </a:rPr>
              <a:t>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FE373-3B67-B906-9E7F-6A7C7D831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969" y="3540825"/>
            <a:ext cx="3718031" cy="3317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924886-81CD-87B5-4C4F-6207BDC45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968" y="836243"/>
            <a:ext cx="3718031" cy="2704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38C38-3AEB-3DD1-2ADF-0F267168D3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51" b="5914"/>
          <a:stretch/>
        </p:blipFill>
        <p:spPr>
          <a:xfrm>
            <a:off x="690" y="3540825"/>
            <a:ext cx="8473277" cy="33171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2FA514-949E-A463-7FC1-5EEC01CF6E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6119"/>
          <a:stretch/>
        </p:blipFill>
        <p:spPr>
          <a:xfrm>
            <a:off x="3004560" y="842239"/>
            <a:ext cx="5469408" cy="26985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99BE1C-F54F-4699-1248-B2772D2F64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36243"/>
            <a:ext cx="3006195" cy="27045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D174EA-F3A4-31E0-FB85-8D183B398A58}"/>
              </a:ext>
            </a:extLst>
          </p:cNvPr>
          <p:cNvSpPr/>
          <p:nvPr/>
        </p:nvSpPr>
        <p:spPr>
          <a:xfrm>
            <a:off x="80354" y="6197331"/>
            <a:ext cx="3110060" cy="72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1"/>
                </a:solidFill>
              </a:rPr>
              <a:t>Tahoe-Reno Industrial Center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10,000 </a:t>
            </a:r>
            <a:r>
              <a:rPr lang="en-US" sz="1200" b="1" dirty="0" err="1">
                <a:solidFill>
                  <a:schemeClr val="bg1"/>
                </a:solidFill>
              </a:rPr>
              <a:t>tonnes</a:t>
            </a:r>
            <a:r>
              <a:rPr lang="en-US" sz="1200" b="1" dirty="0">
                <a:solidFill>
                  <a:schemeClr val="bg1"/>
                </a:solidFill>
              </a:rPr>
              <a:t>-per-year target capacity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Full campus operational by 2028</a:t>
            </a:r>
          </a:p>
        </p:txBody>
      </p:sp>
    </p:spTree>
    <p:extLst>
      <p:ext uri="{BB962C8B-B14F-4D97-AF65-F5344CB8AC3E}">
        <p14:creationId xmlns:p14="http://schemas.microsoft.com/office/powerpoint/2010/main" val="3684699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C0D5E80-1AFB-4748-89BA-28BB5D4C2F1D}"/>
              </a:ext>
            </a:extLst>
          </p:cNvPr>
          <p:cNvSpPr/>
          <p:nvPr/>
        </p:nvSpPr>
        <p:spPr>
          <a:xfrm>
            <a:off x="455116" y="1261353"/>
            <a:ext cx="3749040" cy="5319724"/>
          </a:xfrm>
          <a:prstGeom prst="rect">
            <a:avLst/>
          </a:prstGeom>
          <a:solidFill>
            <a:srgbClr val="BED5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F44A8808-2171-CD06-C50D-274E7B6931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5" imgH="303" progId="TCLayout.ActiveDocument.1">
                  <p:embed/>
                </p:oleObj>
              </mc:Choice>
              <mc:Fallback>
                <p:oleObj name="think-cell Slide" r:id="rId4" imgW="305" imgH="303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F44A8808-2171-CD06-C50D-274E7B6931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20">
            <a:extLst>
              <a:ext uri="{FF2B5EF4-FFF2-40B4-BE49-F238E27FC236}">
                <a16:creationId xmlns:a16="http://schemas.microsoft.com/office/drawing/2014/main" id="{772005C9-F8F0-2E51-7A84-6C3BCE33A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84953"/>
            <a:ext cx="9747250" cy="443198"/>
          </a:xfrm>
        </p:spPr>
        <p:txBody>
          <a:bodyPr vert="horz"/>
          <a:lstStyle/>
          <a:p>
            <a:r>
              <a:rPr lang="en-US" spc="-2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Expanding Partner Ecosystem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0ABDF62-59C6-5CFE-3D73-F2BF47048C6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4500" y="6581077"/>
            <a:ext cx="4114800" cy="153888"/>
          </a:xfrm>
        </p:spPr>
        <p:txBody>
          <a:bodyPr/>
          <a:lstStyle/>
          <a:p>
            <a:r>
              <a:rPr lang="en-US" dirty="0"/>
              <a:t>Copyright © 2024 Aqua Metals, Inc. All Rights Reserved.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11100392" y="6596465"/>
            <a:ext cx="69172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8" name="Picture 2" descr="6K Energy PlusCAM | 6K">
            <a:extLst>
              <a:ext uri="{FF2B5EF4-FFF2-40B4-BE49-F238E27FC236}">
                <a16:creationId xmlns:a16="http://schemas.microsoft.com/office/drawing/2014/main" id="{97059F4D-28AD-72B2-37E3-8F5E01B14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6" r="10348"/>
          <a:stretch/>
        </p:blipFill>
        <p:spPr bwMode="auto">
          <a:xfrm>
            <a:off x="940105" y="4936999"/>
            <a:ext cx="2743200" cy="127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ED0FC75-0148-9D12-9BA3-54649B51CC22}"/>
              </a:ext>
            </a:extLst>
          </p:cNvPr>
          <p:cNvSpPr txBox="1">
            <a:spLocks/>
          </p:cNvSpPr>
          <p:nvPr/>
        </p:nvSpPr>
        <p:spPr>
          <a:xfrm>
            <a:off x="481239" y="2366706"/>
            <a:ext cx="3758503" cy="24522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/>
              <a:t>Innovative Battery Materials Manufacturer (CAM/</a:t>
            </a:r>
            <a:r>
              <a:rPr lang="en-US" sz="1200" b="1" dirty="0" err="1"/>
              <a:t>pCAM</a:t>
            </a:r>
            <a:r>
              <a:rPr lang="en-US" sz="1200" b="1" dirty="0"/>
              <a:t>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115888" indent="-115888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Building 13,000tpa </a:t>
            </a:r>
            <a:r>
              <a:rPr lang="en-US" sz="1200" dirty="0" err="1"/>
              <a:t>PlusCAM</a:t>
            </a:r>
            <a:r>
              <a:rPr lang="en-US" sz="1200" dirty="0"/>
              <a:t> facility in Jackson, TN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Executed a long-tern strategic supply agreement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Aqua Metals has already delivered recycled materials for testing, samples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u="sng" dirty="0"/>
              <a:t>Next Steps:</a:t>
            </a:r>
            <a:r>
              <a:rPr lang="en-US" sz="1200" dirty="0"/>
              <a:t>: 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Commence nitration pilot plant development, co-location agreement</a:t>
            </a:r>
            <a:endParaRPr lang="en-US" sz="1100" dirty="0"/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03226109-E2A8-5F4B-9A82-46D658BF9794}"/>
              </a:ext>
            </a:extLst>
          </p:cNvPr>
          <p:cNvSpPr txBox="1">
            <a:spLocks/>
          </p:cNvSpPr>
          <p:nvPr/>
        </p:nvSpPr>
        <p:spPr>
          <a:xfrm>
            <a:off x="3192882" y="8448050"/>
            <a:ext cx="7912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lang="en-US" sz="800" b="0" i="0" u="none" strike="noStrike" cap="none" smtClean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00"/>
              <a:t>22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A0094A-FD5F-4955-1D3F-6D867B968058}"/>
              </a:ext>
            </a:extLst>
          </p:cNvPr>
          <p:cNvSpPr/>
          <p:nvPr/>
        </p:nvSpPr>
        <p:spPr>
          <a:xfrm>
            <a:off x="4270910" y="1261352"/>
            <a:ext cx="3749040" cy="5319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C0AA068-6654-33F4-2F27-B018EB85B099}"/>
              </a:ext>
            </a:extLst>
          </p:cNvPr>
          <p:cNvSpPr/>
          <p:nvPr/>
        </p:nvSpPr>
        <p:spPr>
          <a:xfrm>
            <a:off x="8083949" y="1261353"/>
            <a:ext cx="3749040" cy="5319723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Yulho - Crunchbase Company Profile &amp; Funding">
            <a:extLst>
              <a:ext uri="{FF2B5EF4-FFF2-40B4-BE49-F238E27FC236}">
                <a16:creationId xmlns:a16="http://schemas.microsoft.com/office/drawing/2014/main" id="{BA388D1D-12A5-4727-9E93-3B5F964D8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2" b="34531"/>
          <a:stretch/>
        </p:blipFill>
        <p:spPr bwMode="auto">
          <a:xfrm>
            <a:off x="5369422" y="1358720"/>
            <a:ext cx="1549261" cy="49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qua Metals and Yulho Partnership: Unlocking Global Potential for  Sustainable Recycling - AquaMetals">
            <a:extLst>
              <a:ext uri="{FF2B5EF4-FFF2-40B4-BE49-F238E27FC236}">
                <a16:creationId xmlns:a16="http://schemas.microsoft.com/office/drawing/2014/main" id="{051467B7-2D5B-A72B-1B53-08D149E21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t="31858" r="7577" b="13121"/>
          <a:stretch/>
        </p:blipFill>
        <p:spPr bwMode="auto">
          <a:xfrm>
            <a:off x="5027741" y="5096459"/>
            <a:ext cx="2367648" cy="111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5282545E-4F9E-6852-92BF-FD613DA7E125}"/>
              </a:ext>
            </a:extLst>
          </p:cNvPr>
          <p:cNvSpPr txBox="1">
            <a:spLocks/>
          </p:cNvSpPr>
          <p:nvPr/>
        </p:nvSpPr>
        <p:spPr>
          <a:xfrm>
            <a:off x="4423922" y="2186342"/>
            <a:ext cx="3545556" cy="1054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bg1"/>
                </a:solidFill>
              </a:rPr>
              <a:t>Leading Battery Materials Co. in South Korea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</a:endParaRP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SK’s largest black mass facility, expanding to 24,000tpa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Strategic investment and partnership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Established partner w/ SK’s battery &amp; EV companies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5C815B-B571-672F-0AA0-1FC0F72ED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94" y="1328882"/>
            <a:ext cx="1120192" cy="86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Contact - Leading Lithium Ion Battery Manufacturer | Dragonfly Energy">
            <a:extLst>
              <a:ext uri="{FF2B5EF4-FFF2-40B4-BE49-F238E27FC236}">
                <a16:creationId xmlns:a16="http://schemas.microsoft.com/office/drawing/2014/main" id="{4D61C8DA-51D1-52F0-B217-A6A84D9B3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6" t="18606" r="23466" b="24928"/>
          <a:stretch/>
        </p:blipFill>
        <p:spPr bwMode="auto">
          <a:xfrm>
            <a:off x="8511363" y="4962240"/>
            <a:ext cx="2743200" cy="126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4010D7D0-DA0F-E9C8-D634-65CE2B115E1E}"/>
              </a:ext>
            </a:extLst>
          </p:cNvPr>
          <p:cNvSpPr txBox="1">
            <a:spLocks/>
          </p:cNvSpPr>
          <p:nvPr/>
        </p:nvSpPr>
        <p:spPr>
          <a:xfrm>
            <a:off x="8187353" y="2161541"/>
            <a:ext cx="3523408" cy="29349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bg1"/>
                </a:solidFill>
              </a:rPr>
              <a:t>Leading LFP Battery &amp; Energy Storage Company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Lithium Ferro Phosphate (LFP) &amp; Solid-State Battery Tech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u="sng" dirty="0">
              <a:solidFill>
                <a:schemeClr val="bg1"/>
              </a:solidFill>
            </a:endParaRP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Validated Aqua Metals materials as part of advanced manufacturing process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u="sng" dirty="0">
                <a:solidFill>
                  <a:schemeClr val="bg1"/>
                </a:solidFill>
              </a:rPr>
              <a:t>Next Steps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Advance LOI to a formal agreement for regional (NV) supply chain &amp; off-taker for recycled lithium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BED4F4-573C-F090-5C8C-038C6AE63245}"/>
              </a:ext>
            </a:extLst>
          </p:cNvPr>
          <p:cNvSpPr txBox="1">
            <a:spLocks/>
          </p:cNvSpPr>
          <p:nvPr/>
        </p:nvSpPr>
        <p:spPr>
          <a:xfrm>
            <a:off x="444500" y="828151"/>
            <a:ext cx="11347616" cy="3379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500"/>
              </a:spcBef>
            </a:pPr>
            <a:r>
              <a:rPr lang="en-US" sz="1600" b="0" spc="200" dirty="0">
                <a:solidFill>
                  <a:schemeClr val="bg1"/>
                </a:solidFill>
              </a:rPr>
              <a:t>PROVIDING SAMPLES TO MANUFACTURERS AND SUPPLIERS THROUGHOUT THE BATTERY SUPPLY CHAIN 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2A7EDDB-0065-F8A9-6E7F-B8E08D902EF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011" b="33045"/>
          <a:stretch/>
        </p:blipFill>
        <p:spPr>
          <a:xfrm>
            <a:off x="9044894" y="1399529"/>
            <a:ext cx="1676137" cy="488149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92BAF8D-8274-960B-3AB7-DBA2E37E28AC}"/>
              </a:ext>
            </a:extLst>
          </p:cNvPr>
          <p:cNvSpPr txBox="1">
            <a:spLocks/>
          </p:cNvSpPr>
          <p:nvPr/>
        </p:nvSpPr>
        <p:spPr>
          <a:xfrm>
            <a:off x="4344299" y="3735882"/>
            <a:ext cx="3545556" cy="1054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1200" dirty="0">
                <a:solidFill>
                  <a:schemeClr val="bg1"/>
                </a:solidFill>
              </a:rPr>
              <a:t>Next Steps: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Yulho Materials completing commissioning of black mass processing facility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AQMS &amp; Yulho executing large-scale, AquaRefining licensing agreement for Korea</a:t>
            </a: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</a:endParaRPr>
          </a:p>
          <a:p>
            <a:pPr marL="115888" indent="-115888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68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6306A-F023-4F09-3E63-1BB67F407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44" y="325374"/>
            <a:ext cx="9525000" cy="387798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AQUA METALS GLOBAL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BCE5A-3AF8-0D54-CF10-CA44D60AF4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IN" smtClean="0"/>
              <a:pPr/>
              <a:t>17</a:t>
            </a:fld>
            <a:endParaRPr lang="en-IN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46B1F3C-56CA-3FC4-4FF8-C66DC85CA4DF}"/>
              </a:ext>
            </a:extLst>
          </p:cNvPr>
          <p:cNvSpPr txBox="1">
            <a:spLocks/>
          </p:cNvSpPr>
          <p:nvPr/>
        </p:nvSpPr>
        <p:spPr>
          <a:xfrm>
            <a:off x="9220912" y="1598063"/>
            <a:ext cx="2971089" cy="49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Combined capacity across all announced projects to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Wholly-owned, JV, and license models all being developed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Includes Sierra ARC and co-location with 6K Energy in U.S., and licensed facilities in Asia with Yulho Materials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D70231A-D298-23D6-24B6-84692A1F1B81}"/>
              </a:ext>
            </a:extLst>
          </p:cNvPr>
          <p:cNvSpPr txBox="1">
            <a:spLocks/>
          </p:cNvSpPr>
          <p:nvPr/>
        </p:nvSpPr>
        <p:spPr>
          <a:xfrm>
            <a:off x="567444" y="713172"/>
            <a:ext cx="8653468" cy="3379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500"/>
              </a:spcBef>
            </a:pPr>
            <a:r>
              <a:rPr lang="en-US" sz="1600" b="0" spc="200" dirty="0">
                <a:solidFill>
                  <a:schemeClr val="bg1"/>
                </a:solidFill>
              </a:rPr>
              <a:t>AQUA METALS IS DEVELOPING AND PARTNERING ON SUSTAINABLE RECYCLING GLOBALLY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3FEBC25-0727-A71A-08CD-22CE5E624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1914"/>
            <a:ext cx="9364849" cy="570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476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110F18D-3E6C-361D-209F-6AA1583B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153"/>
            <a:ext cx="12192000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BCE5A-3AF8-0D54-CF10-CA44D60AF4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IN" smtClean="0"/>
              <a:pPr/>
              <a:t>18</a:t>
            </a:fld>
            <a:endParaRPr lang="en-IN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3154C2-1025-B3A9-0500-9498A44D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44" y="300885"/>
            <a:ext cx="9525000" cy="387798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AS RECYCLING SCALES – MUST BE SUSTAINABLE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EA6F4A-E605-7D25-D7F0-B2C52340BD54}"/>
              </a:ext>
            </a:extLst>
          </p:cNvPr>
          <p:cNvSpPr txBox="1"/>
          <p:nvPr/>
        </p:nvSpPr>
        <p:spPr>
          <a:xfrm>
            <a:off x="0" y="6596466"/>
            <a:ext cx="7338060" cy="249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*CO2 Based on Argonne National Labs’ battery life-cycle model (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EverBatt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) &amp; Na2SO4 estimates from SGS Mineral Services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E9D38-2014-9411-0C20-F7B69D010A04}"/>
              </a:ext>
            </a:extLst>
          </p:cNvPr>
          <p:cNvSpPr txBox="1"/>
          <p:nvPr/>
        </p:nvSpPr>
        <p:spPr>
          <a:xfrm>
            <a:off x="10696324" y="5064666"/>
            <a:ext cx="808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380,000</a:t>
            </a:r>
            <a:endParaRPr lang="en-US" sz="1200" b="1" dirty="0">
              <a:solidFill>
                <a:schemeClr val="accent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2E8F18-8473-9AC5-148C-00F0B27681BB}"/>
              </a:ext>
            </a:extLst>
          </p:cNvPr>
          <p:cNvSpPr txBox="1"/>
          <p:nvPr/>
        </p:nvSpPr>
        <p:spPr>
          <a:xfrm>
            <a:off x="10140928" y="5421258"/>
            <a:ext cx="8543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dirty="0">
                <a:effectLst/>
                <a:latin typeface="Arial" panose="020B0604020202020204" pitchFamily="34" charset="0"/>
              </a:rPr>
              <a:t>450,000</a:t>
            </a:r>
            <a:endParaRPr lang="en-US" sz="1200" b="1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EE34D81-087B-859C-9735-DC7506891E8F}"/>
              </a:ext>
            </a:extLst>
          </p:cNvPr>
          <p:cNvSpPr txBox="1">
            <a:spLocks/>
          </p:cNvSpPr>
          <p:nvPr/>
        </p:nvSpPr>
        <p:spPr>
          <a:xfrm>
            <a:off x="567444" y="713172"/>
            <a:ext cx="9525000" cy="3379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500"/>
              </a:spcBef>
            </a:pPr>
            <a:r>
              <a:rPr lang="en-US" sz="1600" b="0" spc="200" dirty="0">
                <a:solidFill>
                  <a:schemeClr val="bg1"/>
                </a:solidFill>
              </a:rPr>
              <a:t>KEY FOCUS ON REDUCING EMISSIONS AND LANDFILL WASTE TO CREATE CIRCULAR </a:t>
            </a:r>
            <a:r>
              <a:rPr lang="en-US" sz="1600" b="0" spc="200" dirty="0" err="1">
                <a:solidFill>
                  <a:schemeClr val="bg1"/>
                </a:solidFill>
              </a:rPr>
              <a:t>LiB</a:t>
            </a:r>
            <a:r>
              <a:rPr lang="en-US" sz="1600" b="0" spc="200" dirty="0">
                <a:solidFill>
                  <a:schemeClr val="bg1"/>
                </a:solidFill>
              </a:rPr>
              <a:t> RECYCLING</a:t>
            </a:r>
          </a:p>
        </p:txBody>
      </p:sp>
    </p:spTree>
    <p:extLst>
      <p:ext uri="{BB962C8B-B14F-4D97-AF65-F5344CB8AC3E}">
        <p14:creationId xmlns:p14="http://schemas.microsoft.com/office/powerpoint/2010/main" val="3504374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F44A8808-2171-CD06-C50D-274E7B6931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5" imgH="303" progId="TCLayout.ActiveDocument.1">
                  <p:embed/>
                </p:oleObj>
              </mc:Choice>
              <mc:Fallback>
                <p:oleObj name="think-cell Slide" r:id="rId4" imgW="305" imgH="303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F44A8808-2171-CD06-C50D-274E7B6931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20">
            <a:extLst>
              <a:ext uri="{FF2B5EF4-FFF2-40B4-BE49-F238E27FC236}">
                <a16:creationId xmlns:a16="http://schemas.microsoft.com/office/drawing/2014/main" id="{772005C9-F8F0-2E51-7A84-6C3BCE33A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84953"/>
            <a:ext cx="9525000" cy="443198"/>
          </a:xfrm>
        </p:spPr>
        <p:txBody>
          <a:bodyPr vert="horz"/>
          <a:lstStyle/>
          <a:p>
            <a:r>
              <a:rPr lang="en-US" dirty="0"/>
              <a:t>Investor Highlights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0ABDF62-59C6-5CFE-3D73-F2BF47048C6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4500" y="6581077"/>
            <a:ext cx="4114800" cy="153888"/>
          </a:xfrm>
        </p:spPr>
        <p:txBody>
          <a:bodyPr/>
          <a:lstStyle/>
          <a:p>
            <a:r>
              <a:rPr lang="en-US" dirty="0"/>
              <a:t>Copyright © 2024 Aqua Metals, Inc. All Rights Reserved.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11100392" y="6596465"/>
            <a:ext cx="69172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118" name="Google Shape;118;p15"/>
          <p:cNvSpPr/>
          <p:nvPr/>
        </p:nvSpPr>
        <p:spPr>
          <a:xfrm>
            <a:off x="7359651" y="6575425"/>
            <a:ext cx="32061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Copyright © 2022 Aqua Metals, Inc. All Rights Reserved.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04CC8F-1DEF-942D-A612-ADB40D6C3335}"/>
              </a:ext>
            </a:extLst>
          </p:cNvPr>
          <p:cNvGrpSpPr/>
          <p:nvPr/>
        </p:nvGrpSpPr>
        <p:grpSpPr>
          <a:xfrm>
            <a:off x="6350000" y="1443423"/>
            <a:ext cx="5442116" cy="4704770"/>
            <a:chOff x="5384800" y="1443423"/>
            <a:chExt cx="6407316" cy="480074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1D71E1C-25A9-E2E8-E1E5-11B18C52A998}"/>
                </a:ext>
              </a:extLst>
            </p:cNvPr>
            <p:cNvSpPr/>
            <p:nvPr/>
          </p:nvSpPr>
          <p:spPr>
            <a:xfrm>
              <a:off x="5390795" y="1443423"/>
              <a:ext cx="6401321" cy="9536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Ins="182880" bIns="91440" rtlCol="0" anchor="ctr"/>
            <a:lstStyle/>
            <a:p>
              <a:r>
                <a:rPr lang="en-US" b="1" dirty="0"/>
                <a:t>Innovative solution with operational pilot proving technology, and plans for commercial-scale campus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F099EA-5C9A-209A-EE62-BCE4D61AF34D}"/>
                </a:ext>
              </a:extLst>
            </p:cNvPr>
            <p:cNvSpPr/>
            <p:nvPr/>
          </p:nvSpPr>
          <p:spPr>
            <a:xfrm>
              <a:off x="5390795" y="2405202"/>
              <a:ext cx="3200660" cy="95363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Ins="182880" bIns="91440" rtlCol="0" anchor="ctr"/>
            <a:lstStyle/>
            <a:p>
              <a:r>
                <a:rPr lang="en-US" b="1" dirty="0"/>
                <a:t>Massive and growing global addressable market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6215FA4-F35A-F36E-2613-93F894756781}"/>
                </a:ext>
              </a:extLst>
            </p:cNvPr>
            <p:cNvSpPr/>
            <p:nvPr/>
          </p:nvSpPr>
          <p:spPr>
            <a:xfrm>
              <a:off x="8591456" y="2405202"/>
              <a:ext cx="3200660" cy="95363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Ins="182880" bIns="91440" rtlCol="0" anchor="ctr"/>
            <a:lstStyle/>
            <a:p>
              <a:r>
                <a:rPr lang="en-US" b="1" dirty="0"/>
                <a:t>Greenfield opportunity for partnerships and strategic alliances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94BDFD-B6DF-7D4A-96B3-7E8A651F2756}"/>
                </a:ext>
              </a:extLst>
            </p:cNvPr>
            <p:cNvSpPr/>
            <p:nvPr/>
          </p:nvSpPr>
          <p:spPr>
            <a:xfrm>
              <a:off x="5384800" y="3366981"/>
              <a:ext cx="6401321" cy="95363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Ins="182880" bIns="91440" rtlCol="0" anchor="ctr"/>
            <a:lstStyle/>
            <a:p>
              <a:r>
                <a:rPr lang="en-US" b="1" dirty="0"/>
                <a:t>Strong IP protection: </a:t>
              </a:r>
            </a:p>
            <a:p>
              <a:r>
                <a:rPr lang="en-US" b="1" dirty="0"/>
                <a:t>73 global patents; 43 patents pending</a:t>
              </a:r>
            </a:p>
            <a:p>
              <a:r>
                <a:rPr lang="en-US" b="1" dirty="0"/>
                <a:t>Only electro-hydrometallurgy recycler in North America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2CD5653-29E6-EDA1-D4CD-9819E11C44E8}"/>
                </a:ext>
              </a:extLst>
            </p:cNvPr>
            <p:cNvSpPr/>
            <p:nvPr/>
          </p:nvSpPr>
          <p:spPr>
            <a:xfrm>
              <a:off x="5384800" y="4328760"/>
              <a:ext cx="3200660" cy="95363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Ins="182880" bIns="91440" rtlCol="0" anchor="ctr"/>
            <a:lstStyle/>
            <a:p>
              <a:endParaRPr lang="en-US" b="1" dirty="0"/>
            </a:p>
            <a:p>
              <a:r>
                <a:rPr lang="en-US" b="1" dirty="0"/>
                <a:t>Adaptable business models (build &amp; operate, joint venture, license)</a:t>
              </a:r>
            </a:p>
            <a:p>
              <a:endParaRPr lang="en-US" b="1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E854126-9C73-68C9-0BA9-820BC5096E87}"/>
                </a:ext>
              </a:extLst>
            </p:cNvPr>
            <p:cNvSpPr/>
            <p:nvPr/>
          </p:nvSpPr>
          <p:spPr>
            <a:xfrm>
              <a:off x="8585460" y="4328760"/>
              <a:ext cx="3200660" cy="9536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Ins="182880" bIns="91440" rtlCol="0" anchor="ctr"/>
            <a:lstStyle/>
            <a:p>
              <a:r>
                <a:rPr lang="en-US" b="1" dirty="0"/>
                <a:t>Only Li-Ion recycling method with pathway to net-zero operations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BFC3580-67E8-1A35-5ECD-B84AEBB686C8}"/>
                </a:ext>
              </a:extLst>
            </p:cNvPr>
            <p:cNvSpPr/>
            <p:nvPr/>
          </p:nvSpPr>
          <p:spPr>
            <a:xfrm>
              <a:off x="5384800" y="5290537"/>
              <a:ext cx="6401321" cy="9536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Ins="182880" bIns="91440" rtlCol="0" anchor="ctr"/>
            <a:lstStyle/>
            <a:p>
              <a:r>
                <a:rPr lang="en-US" b="1" dirty="0"/>
                <a:t>AquaRefining recovers all valuable materials, including Lithium Hydroxide and Manganese Dioxide, which are not recovered by competing methods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2651671A-F1FB-95F0-375B-A96FA236197E}"/>
              </a:ext>
            </a:extLst>
          </p:cNvPr>
          <p:cNvSpPr/>
          <p:nvPr/>
        </p:nvSpPr>
        <p:spPr>
          <a:xfrm>
            <a:off x="444500" y="2946827"/>
            <a:ext cx="953630" cy="9536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0A655FD-2078-C0F0-AF11-5A94E625F056}"/>
              </a:ext>
            </a:extLst>
          </p:cNvPr>
          <p:cNvSpPr/>
          <p:nvPr/>
        </p:nvSpPr>
        <p:spPr>
          <a:xfrm>
            <a:off x="444500" y="4715518"/>
            <a:ext cx="953630" cy="9536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63F2D98-31B2-1A19-AD8D-19BFD1254BAA}"/>
              </a:ext>
            </a:extLst>
          </p:cNvPr>
          <p:cNvSpPr/>
          <p:nvPr/>
        </p:nvSpPr>
        <p:spPr>
          <a:xfrm>
            <a:off x="444500" y="1437169"/>
            <a:ext cx="953630" cy="9536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Google Shape;130;p16">
            <a:extLst>
              <a:ext uri="{FF2B5EF4-FFF2-40B4-BE49-F238E27FC236}">
                <a16:creationId xmlns:a16="http://schemas.microsoft.com/office/drawing/2014/main" id="{14CB1B12-11B9-85B8-1EB0-E46BCA7BB57F}"/>
              </a:ext>
            </a:extLst>
          </p:cNvPr>
          <p:cNvSpPr txBox="1">
            <a:spLocks/>
          </p:cNvSpPr>
          <p:nvPr/>
        </p:nvSpPr>
        <p:spPr>
          <a:xfrm>
            <a:off x="1549400" y="1491844"/>
            <a:ext cx="4287509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Aft>
                <a:spcPts val="300"/>
              </a:spcAft>
              <a:buClr>
                <a:schemeClr val="lt1"/>
              </a:buClr>
              <a:buSzPts val="2600"/>
            </a:pPr>
            <a:r>
              <a:rPr lang="en-US" sz="1600" dirty="0">
                <a:solidFill>
                  <a:schemeClr val="accent1"/>
                </a:solidFill>
              </a:rPr>
              <a:t>Surging demand</a:t>
            </a:r>
          </a:p>
          <a:p>
            <a:pPr>
              <a:lnSpc>
                <a:spcPct val="100000"/>
              </a:lnSpc>
              <a:spcAft>
                <a:spcPts val="300"/>
              </a:spcAft>
              <a:buClr>
                <a:schemeClr val="lt1"/>
              </a:buClr>
              <a:buSzPts val="2600"/>
            </a:pPr>
            <a:r>
              <a:rPr lang="en-US" sz="1600" b="0" dirty="0">
                <a:solidFill>
                  <a:schemeClr val="tx1"/>
                </a:solidFill>
              </a:rPr>
              <a:t>EVs, mobile devices, solar storage, everything uses batteries, and demand is rapidly growing.</a:t>
            </a:r>
          </a:p>
        </p:txBody>
      </p:sp>
      <p:sp>
        <p:nvSpPr>
          <p:cNvPr id="39" name="Google Shape;130;p16">
            <a:extLst>
              <a:ext uri="{FF2B5EF4-FFF2-40B4-BE49-F238E27FC236}">
                <a16:creationId xmlns:a16="http://schemas.microsoft.com/office/drawing/2014/main" id="{AFDA74D7-014F-C924-2E70-9D0476276589}"/>
              </a:ext>
            </a:extLst>
          </p:cNvPr>
          <p:cNvSpPr txBox="1">
            <a:spLocks/>
          </p:cNvSpPr>
          <p:nvPr/>
        </p:nvSpPr>
        <p:spPr>
          <a:xfrm>
            <a:off x="1549400" y="2933871"/>
            <a:ext cx="4287509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Aft>
                <a:spcPts val="300"/>
              </a:spcAft>
              <a:buClr>
                <a:schemeClr val="lt1"/>
              </a:buClr>
              <a:buSzPts val="2600"/>
            </a:pPr>
            <a:r>
              <a:rPr lang="en-US" sz="1600" dirty="0">
                <a:solidFill>
                  <a:schemeClr val="accent1"/>
                </a:solidFill>
              </a:rPr>
              <a:t>Battery component deficit</a:t>
            </a:r>
          </a:p>
          <a:p>
            <a:pPr>
              <a:lnSpc>
                <a:spcPct val="100000"/>
              </a:lnSpc>
              <a:spcAft>
                <a:spcPts val="300"/>
              </a:spcAft>
              <a:buClr>
                <a:schemeClr val="lt1"/>
              </a:buClr>
              <a:buSzPts val="2600"/>
            </a:pPr>
            <a:r>
              <a:rPr lang="en-US" sz="1600" b="0" dirty="0">
                <a:solidFill>
                  <a:schemeClr val="tx1"/>
                </a:solidFill>
              </a:rPr>
              <a:t>Aqua Metals is building the necessary infrastructure to electrify the economy – and Asia is leading the race.</a:t>
            </a:r>
          </a:p>
        </p:txBody>
      </p:sp>
      <p:sp>
        <p:nvSpPr>
          <p:cNvPr id="40" name="Google Shape;130;p16">
            <a:extLst>
              <a:ext uri="{FF2B5EF4-FFF2-40B4-BE49-F238E27FC236}">
                <a16:creationId xmlns:a16="http://schemas.microsoft.com/office/drawing/2014/main" id="{1980AA9E-8628-C0B2-C737-DC96C95DD653}"/>
              </a:ext>
            </a:extLst>
          </p:cNvPr>
          <p:cNvSpPr txBox="1">
            <a:spLocks/>
          </p:cNvSpPr>
          <p:nvPr/>
        </p:nvSpPr>
        <p:spPr>
          <a:xfrm>
            <a:off x="1549400" y="4703663"/>
            <a:ext cx="4287509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Aft>
                <a:spcPts val="300"/>
              </a:spcAft>
              <a:buClr>
                <a:schemeClr val="lt1"/>
              </a:buClr>
              <a:buSzPts val="2600"/>
            </a:pPr>
            <a:r>
              <a:rPr lang="en-US" sz="1600" dirty="0">
                <a:solidFill>
                  <a:schemeClr val="accent1"/>
                </a:solidFill>
              </a:rPr>
              <a:t>Environmental disaster</a:t>
            </a:r>
          </a:p>
          <a:p>
            <a:pPr>
              <a:lnSpc>
                <a:spcPct val="100000"/>
              </a:lnSpc>
              <a:spcAft>
                <a:spcPts val="300"/>
              </a:spcAft>
              <a:buClr>
                <a:schemeClr val="lt1"/>
              </a:buClr>
              <a:buSzPts val="2600"/>
            </a:pPr>
            <a:r>
              <a:rPr lang="en-US" sz="1600" b="0" dirty="0">
                <a:solidFill>
                  <a:schemeClr val="tx1"/>
                </a:solidFill>
              </a:rPr>
              <a:t>Legacy recycling methods are dirty, hazardous, and inefficient. Current lithium-ion recycling produces far more carbon pollution and landfill waste than valuable material recovered.</a:t>
            </a:r>
            <a:endParaRPr lang="en-US" sz="1600" b="0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29E60A1-28CA-2A1B-BB9E-ADBE422EF33C}"/>
              </a:ext>
            </a:extLst>
          </p:cNvPr>
          <p:cNvCxnSpPr>
            <a:cxnSpLocks/>
          </p:cNvCxnSpPr>
          <p:nvPr/>
        </p:nvCxnSpPr>
        <p:spPr>
          <a:xfrm>
            <a:off x="1549400" y="2614567"/>
            <a:ext cx="429006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AF01760-EE1C-E8C9-3D80-3E148DAB45B4}"/>
              </a:ext>
            </a:extLst>
          </p:cNvPr>
          <p:cNvCxnSpPr>
            <a:cxnSpLocks/>
          </p:cNvCxnSpPr>
          <p:nvPr/>
        </p:nvCxnSpPr>
        <p:spPr>
          <a:xfrm>
            <a:off x="1549400" y="4384359"/>
            <a:ext cx="429006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646C9C-E979-FAA0-50C9-D75ED5F2D909}"/>
              </a:ext>
            </a:extLst>
          </p:cNvPr>
          <p:cNvCxnSpPr/>
          <p:nvPr/>
        </p:nvCxnSpPr>
        <p:spPr>
          <a:xfrm>
            <a:off x="6108700" y="1437169"/>
            <a:ext cx="0" cy="47110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C0E8DF-6578-0C1D-C98B-17BAD91DD7BF}"/>
              </a:ext>
            </a:extLst>
          </p:cNvPr>
          <p:cNvGrpSpPr/>
          <p:nvPr/>
        </p:nvGrpSpPr>
        <p:grpSpPr>
          <a:xfrm>
            <a:off x="623659" y="1651684"/>
            <a:ext cx="595312" cy="592296"/>
            <a:chOff x="3290888" y="617538"/>
            <a:chExt cx="5640388" cy="5611813"/>
          </a:xfrm>
          <a:solidFill>
            <a:schemeClr val="bg1"/>
          </a:solidFill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A1966FF4-D5A3-A78A-6C1A-3930D9EE4E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0888" y="617538"/>
              <a:ext cx="5640388" cy="5611813"/>
            </a:xfrm>
            <a:custGeom>
              <a:avLst/>
              <a:gdLst>
                <a:gd name="T0" fmla="*/ 1056 w 1496"/>
                <a:gd name="T1" fmla="*/ 360 h 1488"/>
                <a:gd name="T2" fmla="*/ 1200 w 1496"/>
                <a:gd name="T3" fmla="*/ 513 h 1488"/>
                <a:gd name="T4" fmla="*/ 1091 w 1496"/>
                <a:gd name="T5" fmla="*/ 936 h 1488"/>
                <a:gd name="T6" fmla="*/ 1176 w 1496"/>
                <a:gd name="T7" fmla="*/ 763 h 1488"/>
                <a:gd name="T8" fmla="*/ 912 w 1496"/>
                <a:gd name="T9" fmla="*/ 552 h 1488"/>
                <a:gd name="T10" fmla="*/ 840 w 1496"/>
                <a:gd name="T11" fmla="*/ 888 h 1488"/>
                <a:gd name="T12" fmla="*/ 737 w 1496"/>
                <a:gd name="T13" fmla="*/ 1049 h 1488"/>
                <a:gd name="T14" fmla="*/ 787 w 1496"/>
                <a:gd name="T15" fmla="*/ 938 h 1488"/>
                <a:gd name="T16" fmla="*/ 648 w 1496"/>
                <a:gd name="T17" fmla="*/ 648 h 1488"/>
                <a:gd name="T18" fmla="*/ 365 w 1496"/>
                <a:gd name="T19" fmla="*/ 938 h 1488"/>
                <a:gd name="T20" fmla="*/ 416 w 1496"/>
                <a:gd name="T21" fmla="*/ 1032 h 1488"/>
                <a:gd name="T22" fmla="*/ 312 w 1496"/>
                <a:gd name="T23" fmla="*/ 535 h 1488"/>
                <a:gd name="T24" fmla="*/ 576 w 1496"/>
                <a:gd name="T25" fmla="*/ 48 h 1488"/>
                <a:gd name="T26" fmla="*/ 0 w 1496"/>
                <a:gd name="T27" fmla="*/ 384 h 1488"/>
                <a:gd name="T28" fmla="*/ 203 w 1496"/>
                <a:gd name="T29" fmla="*/ 579 h 1488"/>
                <a:gd name="T30" fmla="*/ 336 w 1496"/>
                <a:gd name="T31" fmla="*/ 1488 h 1488"/>
                <a:gd name="T32" fmla="*/ 267 w 1496"/>
                <a:gd name="T33" fmla="*/ 1111 h 1488"/>
                <a:gd name="T34" fmla="*/ 483 w 1496"/>
                <a:gd name="T35" fmla="*/ 1080 h 1488"/>
                <a:gd name="T36" fmla="*/ 701 w 1496"/>
                <a:gd name="T37" fmla="*/ 1165 h 1488"/>
                <a:gd name="T38" fmla="*/ 816 w 1496"/>
                <a:gd name="T39" fmla="*/ 1248 h 1488"/>
                <a:gd name="T40" fmla="*/ 816 w 1496"/>
                <a:gd name="T41" fmla="*/ 1152 h 1488"/>
                <a:gd name="T42" fmla="*/ 852 w 1496"/>
                <a:gd name="T43" fmla="*/ 1012 h 1488"/>
                <a:gd name="T44" fmla="*/ 1152 w 1496"/>
                <a:gd name="T45" fmla="*/ 984 h 1488"/>
                <a:gd name="T46" fmla="*/ 1182 w 1496"/>
                <a:gd name="T47" fmla="*/ 1136 h 1488"/>
                <a:gd name="T48" fmla="*/ 1224 w 1496"/>
                <a:gd name="T49" fmla="*/ 1161 h 1488"/>
                <a:gd name="T50" fmla="*/ 1296 w 1496"/>
                <a:gd name="T51" fmla="*/ 433 h 1488"/>
                <a:gd name="T52" fmla="*/ 1488 w 1496"/>
                <a:gd name="T53" fmla="*/ 24 h 1488"/>
                <a:gd name="T54" fmla="*/ 528 w 1496"/>
                <a:gd name="T55" fmla="*/ 360 h 1488"/>
                <a:gd name="T56" fmla="*/ 135 w 1496"/>
                <a:gd name="T57" fmla="*/ 968 h 1488"/>
                <a:gd name="T58" fmla="*/ 312 w 1496"/>
                <a:gd name="T59" fmla="*/ 609 h 1488"/>
                <a:gd name="T60" fmla="*/ 301 w 1496"/>
                <a:gd name="T61" fmla="*/ 1009 h 1488"/>
                <a:gd name="T62" fmla="*/ 532 w 1496"/>
                <a:gd name="T63" fmla="*/ 864 h 1488"/>
                <a:gd name="T64" fmla="*/ 576 w 1496"/>
                <a:gd name="T65" fmla="*/ 1032 h 1488"/>
                <a:gd name="T66" fmla="*/ 744 w 1496"/>
                <a:gd name="T67" fmla="*/ 912 h 1488"/>
                <a:gd name="T68" fmla="*/ 648 w 1496"/>
                <a:gd name="T69" fmla="*/ 696 h 1488"/>
                <a:gd name="T70" fmla="*/ 720 w 1496"/>
                <a:gd name="T71" fmla="*/ 840 h 1488"/>
                <a:gd name="T72" fmla="*/ 532 w 1496"/>
                <a:gd name="T73" fmla="*/ 816 h 1488"/>
                <a:gd name="T74" fmla="*/ 408 w 1496"/>
                <a:gd name="T75" fmla="*/ 912 h 1488"/>
                <a:gd name="T76" fmla="*/ 576 w 1496"/>
                <a:gd name="T77" fmla="*/ 1104 h 1488"/>
                <a:gd name="T78" fmla="*/ 888 w 1496"/>
                <a:gd name="T79" fmla="*/ 840 h 1488"/>
                <a:gd name="T80" fmla="*/ 1080 w 1496"/>
                <a:gd name="T81" fmla="*/ 754 h 1488"/>
                <a:gd name="T82" fmla="*/ 1128 w 1496"/>
                <a:gd name="T83" fmla="*/ 840 h 1488"/>
                <a:gd name="T84" fmla="*/ 816 w 1496"/>
                <a:gd name="T85" fmla="*/ 816 h 1488"/>
                <a:gd name="T86" fmla="*/ 864 w 1496"/>
                <a:gd name="T87" fmla="*/ 720 h 1488"/>
                <a:gd name="T88" fmla="*/ 1056 w 1496"/>
                <a:gd name="T89" fmla="*/ 600 h 1488"/>
                <a:gd name="T90" fmla="*/ 1128 w 1496"/>
                <a:gd name="T91" fmla="*/ 744 h 1488"/>
                <a:gd name="T92" fmla="*/ 940 w 1496"/>
                <a:gd name="T93" fmla="*/ 720 h 1488"/>
                <a:gd name="T94" fmla="*/ 1029 w 1496"/>
                <a:gd name="T95" fmla="*/ 977 h 1488"/>
                <a:gd name="T96" fmla="*/ 1425 w 1496"/>
                <a:gd name="T97" fmla="*/ 871 h 1488"/>
                <a:gd name="T98" fmla="*/ 1343 w 1496"/>
                <a:gd name="T99" fmla="*/ 832 h 1488"/>
                <a:gd name="T100" fmla="*/ 1312 w 1496"/>
                <a:gd name="T101" fmla="*/ 501 h 1488"/>
                <a:gd name="T102" fmla="*/ 1440 w 1496"/>
                <a:gd name="T103" fmla="*/ 4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6" h="1488">
                  <a:moveTo>
                    <a:pt x="1464" y="0"/>
                  </a:moveTo>
                  <a:cubicBezTo>
                    <a:pt x="1080" y="0"/>
                    <a:pt x="1080" y="0"/>
                    <a:pt x="1080" y="0"/>
                  </a:cubicBezTo>
                  <a:cubicBezTo>
                    <a:pt x="1067" y="0"/>
                    <a:pt x="1056" y="11"/>
                    <a:pt x="1056" y="24"/>
                  </a:cubicBezTo>
                  <a:cubicBezTo>
                    <a:pt x="1056" y="360"/>
                    <a:pt x="1056" y="360"/>
                    <a:pt x="1056" y="360"/>
                  </a:cubicBezTo>
                  <a:cubicBezTo>
                    <a:pt x="1056" y="373"/>
                    <a:pt x="1067" y="384"/>
                    <a:pt x="1080" y="384"/>
                  </a:cubicBezTo>
                  <a:cubicBezTo>
                    <a:pt x="1248" y="384"/>
                    <a:pt x="1248" y="384"/>
                    <a:pt x="1248" y="384"/>
                  </a:cubicBezTo>
                  <a:cubicBezTo>
                    <a:pt x="1248" y="439"/>
                    <a:pt x="1248" y="439"/>
                    <a:pt x="1248" y="439"/>
                  </a:cubicBezTo>
                  <a:cubicBezTo>
                    <a:pt x="1219" y="452"/>
                    <a:pt x="1200" y="481"/>
                    <a:pt x="1200" y="513"/>
                  </a:cubicBezTo>
                  <a:cubicBezTo>
                    <a:pt x="1200" y="541"/>
                    <a:pt x="1205" y="569"/>
                    <a:pt x="1213" y="596"/>
                  </a:cubicBezTo>
                  <a:cubicBezTo>
                    <a:pt x="1292" y="831"/>
                    <a:pt x="1292" y="831"/>
                    <a:pt x="1292" y="831"/>
                  </a:cubicBezTo>
                  <a:cubicBezTo>
                    <a:pt x="1144" y="936"/>
                    <a:pt x="1144" y="936"/>
                    <a:pt x="1144" y="936"/>
                  </a:cubicBezTo>
                  <a:cubicBezTo>
                    <a:pt x="1091" y="936"/>
                    <a:pt x="1091" y="936"/>
                    <a:pt x="1091" y="936"/>
                  </a:cubicBezTo>
                  <a:cubicBezTo>
                    <a:pt x="1104" y="922"/>
                    <a:pt x="1113" y="906"/>
                    <a:pt x="1120" y="888"/>
                  </a:cubicBezTo>
                  <a:cubicBezTo>
                    <a:pt x="1128" y="888"/>
                    <a:pt x="1128" y="888"/>
                    <a:pt x="1128" y="888"/>
                  </a:cubicBezTo>
                  <a:cubicBezTo>
                    <a:pt x="1158" y="888"/>
                    <a:pt x="1185" y="870"/>
                    <a:pt x="1195" y="842"/>
                  </a:cubicBezTo>
                  <a:cubicBezTo>
                    <a:pt x="1206" y="814"/>
                    <a:pt x="1198" y="783"/>
                    <a:pt x="1176" y="763"/>
                  </a:cubicBezTo>
                  <a:cubicBezTo>
                    <a:pt x="1176" y="672"/>
                    <a:pt x="1176" y="672"/>
                    <a:pt x="1176" y="672"/>
                  </a:cubicBezTo>
                  <a:cubicBezTo>
                    <a:pt x="1176" y="640"/>
                    <a:pt x="1155" y="612"/>
                    <a:pt x="1125" y="603"/>
                  </a:cubicBezTo>
                  <a:cubicBezTo>
                    <a:pt x="1116" y="573"/>
                    <a:pt x="1088" y="552"/>
                    <a:pt x="1056" y="552"/>
                  </a:cubicBezTo>
                  <a:cubicBezTo>
                    <a:pt x="912" y="552"/>
                    <a:pt x="912" y="552"/>
                    <a:pt x="912" y="552"/>
                  </a:cubicBezTo>
                  <a:cubicBezTo>
                    <a:pt x="846" y="552"/>
                    <a:pt x="792" y="606"/>
                    <a:pt x="792" y="672"/>
                  </a:cubicBezTo>
                  <a:cubicBezTo>
                    <a:pt x="792" y="763"/>
                    <a:pt x="792" y="763"/>
                    <a:pt x="792" y="763"/>
                  </a:cubicBezTo>
                  <a:cubicBezTo>
                    <a:pt x="770" y="783"/>
                    <a:pt x="762" y="814"/>
                    <a:pt x="773" y="842"/>
                  </a:cubicBezTo>
                  <a:cubicBezTo>
                    <a:pt x="783" y="870"/>
                    <a:pt x="810" y="888"/>
                    <a:pt x="840" y="888"/>
                  </a:cubicBezTo>
                  <a:cubicBezTo>
                    <a:pt x="848" y="888"/>
                    <a:pt x="848" y="888"/>
                    <a:pt x="848" y="888"/>
                  </a:cubicBezTo>
                  <a:cubicBezTo>
                    <a:pt x="856" y="910"/>
                    <a:pt x="869" y="929"/>
                    <a:pt x="886" y="945"/>
                  </a:cubicBezTo>
                  <a:cubicBezTo>
                    <a:pt x="834" y="967"/>
                    <a:pt x="834" y="967"/>
                    <a:pt x="834" y="967"/>
                  </a:cubicBezTo>
                  <a:cubicBezTo>
                    <a:pt x="794" y="985"/>
                    <a:pt x="760" y="1013"/>
                    <a:pt x="737" y="1049"/>
                  </a:cubicBezTo>
                  <a:cubicBezTo>
                    <a:pt x="678" y="1038"/>
                    <a:pt x="678" y="1038"/>
                    <a:pt x="678" y="1038"/>
                  </a:cubicBezTo>
                  <a:cubicBezTo>
                    <a:pt x="693" y="1022"/>
                    <a:pt x="705" y="1004"/>
                    <a:pt x="712" y="984"/>
                  </a:cubicBezTo>
                  <a:cubicBezTo>
                    <a:pt x="720" y="984"/>
                    <a:pt x="720" y="984"/>
                    <a:pt x="720" y="984"/>
                  </a:cubicBezTo>
                  <a:cubicBezTo>
                    <a:pt x="750" y="984"/>
                    <a:pt x="777" y="966"/>
                    <a:pt x="787" y="938"/>
                  </a:cubicBezTo>
                  <a:cubicBezTo>
                    <a:pt x="798" y="910"/>
                    <a:pt x="790" y="879"/>
                    <a:pt x="768" y="859"/>
                  </a:cubicBezTo>
                  <a:cubicBezTo>
                    <a:pt x="768" y="768"/>
                    <a:pt x="768" y="768"/>
                    <a:pt x="768" y="768"/>
                  </a:cubicBezTo>
                  <a:cubicBezTo>
                    <a:pt x="768" y="736"/>
                    <a:pt x="747" y="708"/>
                    <a:pt x="717" y="699"/>
                  </a:cubicBezTo>
                  <a:cubicBezTo>
                    <a:pt x="708" y="669"/>
                    <a:pt x="680" y="648"/>
                    <a:pt x="648" y="648"/>
                  </a:cubicBezTo>
                  <a:cubicBezTo>
                    <a:pt x="504" y="648"/>
                    <a:pt x="504" y="648"/>
                    <a:pt x="504" y="648"/>
                  </a:cubicBezTo>
                  <a:cubicBezTo>
                    <a:pt x="438" y="648"/>
                    <a:pt x="384" y="702"/>
                    <a:pt x="384" y="768"/>
                  </a:cubicBezTo>
                  <a:cubicBezTo>
                    <a:pt x="384" y="859"/>
                    <a:pt x="384" y="859"/>
                    <a:pt x="384" y="859"/>
                  </a:cubicBezTo>
                  <a:cubicBezTo>
                    <a:pt x="362" y="879"/>
                    <a:pt x="354" y="910"/>
                    <a:pt x="365" y="938"/>
                  </a:cubicBezTo>
                  <a:cubicBezTo>
                    <a:pt x="375" y="966"/>
                    <a:pt x="402" y="984"/>
                    <a:pt x="432" y="984"/>
                  </a:cubicBezTo>
                  <a:cubicBezTo>
                    <a:pt x="440" y="984"/>
                    <a:pt x="440" y="984"/>
                    <a:pt x="440" y="984"/>
                  </a:cubicBezTo>
                  <a:cubicBezTo>
                    <a:pt x="447" y="1002"/>
                    <a:pt x="456" y="1018"/>
                    <a:pt x="469" y="1032"/>
                  </a:cubicBezTo>
                  <a:cubicBezTo>
                    <a:pt x="416" y="1032"/>
                    <a:pt x="416" y="1032"/>
                    <a:pt x="416" y="1032"/>
                  </a:cubicBezTo>
                  <a:cubicBezTo>
                    <a:pt x="268" y="927"/>
                    <a:pt x="268" y="927"/>
                    <a:pt x="268" y="927"/>
                  </a:cubicBezTo>
                  <a:cubicBezTo>
                    <a:pt x="347" y="692"/>
                    <a:pt x="347" y="692"/>
                    <a:pt x="347" y="692"/>
                  </a:cubicBezTo>
                  <a:cubicBezTo>
                    <a:pt x="355" y="666"/>
                    <a:pt x="360" y="637"/>
                    <a:pt x="360" y="609"/>
                  </a:cubicBezTo>
                  <a:cubicBezTo>
                    <a:pt x="360" y="577"/>
                    <a:pt x="341" y="548"/>
                    <a:pt x="312" y="535"/>
                  </a:cubicBezTo>
                  <a:cubicBezTo>
                    <a:pt x="312" y="408"/>
                    <a:pt x="312" y="408"/>
                    <a:pt x="312" y="408"/>
                  </a:cubicBezTo>
                  <a:cubicBezTo>
                    <a:pt x="552" y="408"/>
                    <a:pt x="552" y="408"/>
                    <a:pt x="552" y="408"/>
                  </a:cubicBezTo>
                  <a:cubicBezTo>
                    <a:pt x="565" y="408"/>
                    <a:pt x="576" y="397"/>
                    <a:pt x="576" y="384"/>
                  </a:cubicBezTo>
                  <a:cubicBezTo>
                    <a:pt x="576" y="48"/>
                    <a:pt x="576" y="48"/>
                    <a:pt x="576" y="48"/>
                  </a:cubicBezTo>
                  <a:cubicBezTo>
                    <a:pt x="576" y="35"/>
                    <a:pt x="565" y="24"/>
                    <a:pt x="552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397"/>
                    <a:pt x="11" y="408"/>
                    <a:pt x="24" y="408"/>
                  </a:cubicBezTo>
                  <a:cubicBezTo>
                    <a:pt x="264" y="408"/>
                    <a:pt x="264" y="408"/>
                    <a:pt x="264" y="408"/>
                  </a:cubicBezTo>
                  <a:cubicBezTo>
                    <a:pt x="264" y="529"/>
                    <a:pt x="264" y="529"/>
                    <a:pt x="264" y="529"/>
                  </a:cubicBezTo>
                  <a:cubicBezTo>
                    <a:pt x="237" y="534"/>
                    <a:pt x="214" y="553"/>
                    <a:pt x="203" y="579"/>
                  </a:cubicBezTo>
                  <a:cubicBezTo>
                    <a:pt x="80" y="888"/>
                    <a:pt x="80" y="888"/>
                    <a:pt x="80" y="888"/>
                  </a:cubicBezTo>
                  <a:cubicBezTo>
                    <a:pt x="64" y="926"/>
                    <a:pt x="72" y="970"/>
                    <a:pt x="100" y="1000"/>
                  </a:cubicBezTo>
                  <a:cubicBezTo>
                    <a:pt x="336" y="1257"/>
                    <a:pt x="336" y="1257"/>
                    <a:pt x="336" y="1257"/>
                  </a:cubicBezTo>
                  <a:cubicBezTo>
                    <a:pt x="336" y="1488"/>
                    <a:pt x="336" y="1488"/>
                    <a:pt x="336" y="1488"/>
                  </a:cubicBezTo>
                  <a:cubicBezTo>
                    <a:pt x="384" y="1488"/>
                    <a:pt x="384" y="1488"/>
                    <a:pt x="384" y="1488"/>
                  </a:cubicBezTo>
                  <a:cubicBezTo>
                    <a:pt x="384" y="1248"/>
                    <a:pt x="384" y="1248"/>
                    <a:pt x="384" y="1248"/>
                  </a:cubicBezTo>
                  <a:cubicBezTo>
                    <a:pt x="384" y="1242"/>
                    <a:pt x="382" y="1236"/>
                    <a:pt x="378" y="1232"/>
                  </a:cubicBezTo>
                  <a:cubicBezTo>
                    <a:pt x="267" y="1111"/>
                    <a:pt x="267" y="1111"/>
                    <a:pt x="267" y="1111"/>
                  </a:cubicBezTo>
                  <a:cubicBezTo>
                    <a:pt x="341" y="1037"/>
                    <a:pt x="341" y="1037"/>
                    <a:pt x="341" y="1037"/>
                  </a:cubicBezTo>
                  <a:cubicBezTo>
                    <a:pt x="394" y="1076"/>
                    <a:pt x="394" y="1076"/>
                    <a:pt x="394" y="1076"/>
                  </a:cubicBezTo>
                  <a:cubicBezTo>
                    <a:pt x="398" y="1078"/>
                    <a:pt x="403" y="1080"/>
                    <a:pt x="408" y="1080"/>
                  </a:cubicBezTo>
                  <a:cubicBezTo>
                    <a:pt x="483" y="1080"/>
                    <a:pt x="483" y="1080"/>
                    <a:pt x="483" y="1080"/>
                  </a:cubicBezTo>
                  <a:cubicBezTo>
                    <a:pt x="494" y="1122"/>
                    <a:pt x="531" y="1151"/>
                    <a:pt x="574" y="1152"/>
                  </a:cubicBezTo>
                  <a:cubicBezTo>
                    <a:pt x="617" y="1153"/>
                    <a:pt x="655" y="1125"/>
                    <a:pt x="667" y="1084"/>
                  </a:cubicBezTo>
                  <a:cubicBezTo>
                    <a:pt x="714" y="1094"/>
                    <a:pt x="714" y="1094"/>
                    <a:pt x="714" y="1094"/>
                  </a:cubicBezTo>
                  <a:cubicBezTo>
                    <a:pt x="706" y="1117"/>
                    <a:pt x="701" y="1141"/>
                    <a:pt x="701" y="1165"/>
                  </a:cubicBezTo>
                  <a:cubicBezTo>
                    <a:pt x="696" y="1488"/>
                    <a:pt x="696" y="1488"/>
                    <a:pt x="696" y="1488"/>
                  </a:cubicBezTo>
                  <a:cubicBezTo>
                    <a:pt x="744" y="1488"/>
                    <a:pt x="744" y="1488"/>
                    <a:pt x="744" y="1488"/>
                  </a:cubicBezTo>
                  <a:cubicBezTo>
                    <a:pt x="748" y="1248"/>
                    <a:pt x="748" y="1248"/>
                    <a:pt x="748" y="1248"/>
                  </a:cubicBezTo>
                  <a:cubicBezTo>
                    <a:pt x="816" y="1248"/>
                    <a:pt x="816" y="1248"/>
                    <a:pt x="816" y="1248"/>
                  </a:cubicBezTo>
                  <a:cubicBezTo>
                    <a:pt x="816" y="1488"/>
                    <a:pt x="816" y="1488"/>
                    <a:pt x="816" y="1488"/>
                  </a:cubicBezTo>
                  <a:cubicBezTo>
                    <a:pt x="864" y="1488"/>
                    <a:pt x="864" y="1488"/>
                    <a:pt x="864" y="1488"/>
                  </a:cubicBezTo>
                  <a:cubicBezTo>
                    <a:pt x="864" y="1152"/>
                    <a:pt x="864" y="1152"/>
                    <a:pt x="864" y="1152"/>
                  </a:cubicBezTo>
                  <a:cubicBezTo>
                    <a:pt x="816" y="1152"/>
                    <a:pt x="816" y="1152"/>
                    <a:pt x="816" y="1152"/>
                  </a:cubicBezTo>
                  <a:cubicBezTo>
                    <a:pt x="816" y="1200"/>
                    <a:pt x="816" y="1200"/>
                    <a:pt x="816" y="1200"/>
                  </a:cubicBezTo>
                  <a:cubicBezTo>
                    <a:pt x="748" y="1200"/>
                    <a:pt x="748" y="1200"/>
                    <a:pt x="748" y="1200"/>
                  </a:cubicBezTo>
                  <a:cubicBezTo>
                    <a:pt x="749" y="1166"/>
                    <a:pt x="749" y="1166"/>
                    <a:pt x="749" y="1166"/>
                  </a:cubicBezTo>
                  <a:cubicBezTo>
                    <a:pt x="750" y="1099"/>
                    <a:pt x="790" y="1038"/>
                    <a:pt x="852" y="1012"/>
                  </a:cubicBezTo>
                  <a:cubicBezTo>
                    <a:pt x="894" y="994"/>
                    <a:pt x="894" y="994"/>
                    <a:pt x="894" y="994"/>
                  </a:cubicBezTo>
                  <a:cubicBezTo>
                    <a:pt x="909" y="1033"/>
                    <a:pt x="947" y="1058"/>
                    <a:pt x="989" y="1056"/>
                  </a:cubicBezTo>
                  <a:cubicBezTo>
                    <a:pt x="1031" y="1054"/>
                    <a:pt x="1066" y="1025"/>
                    <a:pt x="1077" y="984"/>
                  </a:cubicBezTo>
                  <a:cubicBezTo>
                    <a:pt x="1152" y="984"/>
                    <a:pt x="1152" y="984"/>
                    <a:pt x="1152" y="984"/>
                  </a:cubicBezTo>
                  <a:cubicBezTo>
                    <a:pt x="1157" y="984"/>
                    <a:pt x="1162" y="982"/>
                    <a:pt x="1166" y="980"/>
                  </a:cubicBezTo>
                  <a:cubicBezTo>
                    <a:pt x="1219" y="941"/>
                    <a:pt x="1219" y="941"/>
                    <a:pt x="1219" y="941"/>
                  </a:cubicBezTo>
                  <a:cubicBezTo>
                    <a:pt x="1293" y="1015"/>
                    <a:pt x="1293" y="1015"/>
                    <a:pt x="1293" y="1015"/>
                  </a:cubicBezTo>
                  <a:cubicBezTo>
                    <a:pt x="1182" y="1136"/>
                    <a:pt x="1182" y="1136"/>
                    <a:pt x="1182" y="1136"/>
                  </a:cubicBezTo>
                  <a:cubicBezTo>
                    <a:pt x="1178" y="1140"/>
                    <a:pt x="1176" y="1146"/>
                    <a:pt x="1176" y="1152"/>
                  </a:cubicBezTo>
                  <a:cubicBezTo>
                    <a:pt x="1176" y="1488"/>
                    <a:pt x="1176" y="1488"/>
                    <a:pt x="1176" y="1488"/>
                  </a:cubicBezTo>
                  <a:cubicBezTo>
                    <a:pt x="1224" y="1488"/>
                    <a:pt x="1224" y="1488"/>
                    <a:pt x="1224" y="1488"/>
                  </a:cubicBezTo>
                  <a:cubicBezTo>
                    <a:pt x="1224" y="1161"/>
                    <a:pt x="1224" y="1161"/>
                    <a:pt x="1224" y="1161"/>
                  </a:cubicBezTo>
                  <a:cubicBezTo>
                    <a:pt x="1460" y="904"/>
                    <a:pt x="1460" y="904"/>
                    <a:pt x="1460" y="904"/>
                  </a:cubicBezTo>
                  <a:cubicBezTo>
                    <a:pt x="1488" y="874"/>
                    <a:pt x="1496" y="830"/>
                    <a:pt x="1480" y="792"/>
                  </a:cubicBezTo>
                  <a:cubicBezTo>
                    <a:pt x="1357" y="483"/>
                    <a:pt x="1357" y="483"/>
                    <a:pt x="1357" y="483"/>
                  </a:cubicBezTo>
                  <a:cubicBezTo>
                    <a:pt x="1346" y="457"/>
                    <a:pt x="1323" y="438"/>
                    <a:pt x="1296" y="433"/>
                  </a:cubicBezTo>
                  <a:cubicBezTo>
                    <a:pt x="1296" y="384"/>
                    <a:pt x="1296" y="384"/>
                    <a:pt x="1296" y="384"/>
                  </a:cubicBezTo>
                  <a:cubicBezTo>
                    <a:pt x="1464" y="384"/>
                    <a:pt x="1464" y="384"/>
                    <a:pt x="1464" y="384"/>
                  </a:cubicBezTo>
                  <a:cubicBezTo>
                    <a:pt x="1477" y="384"/>
                    <a:pt x="1488" y="373"/>
                    <a:pt x="1488" y="360"/>
                  </a:cubicBezTo>
                  <a:cubicBezTo>
                    <a:pt x="1488" y="24"/>
                    <a:pt x="1488" y="24"/>
                    <a:pt x="1488" y="24"/>
                  </a:cubicBezTo>
                  <a:cubicBezTo>
                    <a:pt x="1488" y="11"/>
                    <a:pt x="1477" y="0"/>
                    <a:pt x="1464" y="0"/>
                  </a:cubicBezTo>
                  <a:close/>
                  <a:moveTo>
                    <a:pt x="48" y="72"/>
                  </a:moveTo>
                  <a:cubicBezTo>
                    <a:pt x="528" y="72"/>
                    <a:pt x="528" y="72"/>
                    <a:pt x="528" y="72"/>
                  </a:cubicBezTo>
                  <a:cubicBezTo>
                    <a:pt x="528" y="360"/>
                    <a:pt x="528" y="360"/>
                    <a:pt x="528" y="360"/>
                  </a:cubicBezTo>
                  <a:cubicBezTo>
                    <a:pt x="48" y="360"/>
                    <a:pt x="48" y="360"/>
                    <a:pt x="48" y="360"/>
                  </a:cubicBezTo>
                  <a:lnTo>
                    <a:pt x="48" y="72"/>
                  </a:lnTo>
                  <a:close/>
                  <a:moveTo>
                    <a:pt x="235" y="1076"/>
                  </a:moveTo>
                  <a:cubicBezTo>
                    <a:pt x="135" y="968"/>
                    <a:pt x="135" y="968"/>
                    <a:pt x="135" y="968"/>
                  </a:cubicBezTo>
                  <a:cubicBezTo>
                    <a:pt x="120" y="951"/>
                    <a:pt x="116" y="927"/>
                    <a:pt x="124" y="906"/>
                  </a:cubicBezTo>
                  <a:cubicBezTo>
                    <a:pt x="248" y="597"/>
                    <a:pt x="248" y="597"/>
                    <a:pt x="248" y="597"/>
                  </a:cubicBezTo>
                  <a:cubicBezTo>
                    <a:pt x="254" y="582"/>
                    <a:pt x="269" y="574"/>
                    <a:pt x="285" y="577"/>
                  </a:cubicBezTo>
                  <a:cubicBezTo>
                    <a:pt x="301" y="580"/>
                    <a:pt x="312" y="593"/>
                    <a:pt x="312" y="609"/>
                  </a:cubicBezTo>
                  <a:cubicBezTo>
                    <a:pt x="312" y="632"/>
                    <a:pt x="308" y="655"/>
                    <a:pt x="301" y="677"/>
                  </a:cubicBezTo>
                  <a:cubicBezTo>
                    <a:pt x="217" y="928"/>
                    <a:pt x="217" y="928"/>
                    <a:pt x="217" y="928"/>
                  </a:cubicBezTo>
                  <a:cubicBezTo>
                    <a:pt x="214" y="938"/>
                    <a:pt x="217" y="949"/>
                    <a:pt x="226" y="956"/>
                  </a:cubicBezTo>
                  <a:cubicBezTo>
                    <a:pt x="301" y="1009"/>
                    <a:pt x="301" y="1009"/>
                    <a:pt x="301" y="1009"/>
                  </a:cubicBezTo>
                  <a:lnTo>
                    <a:pt x="235" y="1076"/>
                  </a:lnTo>
                  <a:close/>
                  <a:moveTo>
                    <a:pt x="480" y="936"/>
                  </a:moveTo>
                  <a:cubicBezTo>
                    <a:pt x="480" y="864"/>
                    <a:pt x="480" y="864"/>
                    <a:pt x="480" y="864"/>
                  </a:cubicBezTo>
                  <a:cubicBezTo>
                    <a:pt x="532" y="864"/>
                    <a:pt x="532" y="864"/>
                    <a:pt x="532" y="864"/>
                  </a:cubicBezTo>
                  <a:cubicBezTo>
                    <a:pt x="574" y="864"/>
                    <a:pt x="614" y="850"/>
                    <a:pt x="647" y="825"/>
                  </a:cubicBezTo>
                  <a:cubicBezTo>
                    <a:pt x="672" y="850"/>
                    <a:pt x="672" y="850"/>
                    <a:pt x="672" y="850"/>
                  </a:cubicBezTo>
                  <a:cubicBezTo>
                    <a:pt x="672" y="936"/>
                    <a:pt x="672" y="936"/>
                    <a:pt x="672" y="936"/>
                  </a:cubicBezTo>
                  <a:cubicBezTo>
                    <a:pt x="672" y="989"/>
                    <a:pt x="629" y="1032"/>
                    <a:pt x="576" y="1032"/>
                  </a:cubicBezTo>
                  <a:cubicBezTo>
                    <a:pt x="523" y="1032"/>
                    <a:pt x="480" y="989"/>
                    <a:pt x="480" y="936"/>
                  </a:cubicBezTo>
                  <a:close/>
                  <a:moveTo>
                    <a:pt x="720" y="936"/>
                  </a:moveTo>
                  <a:cubicBezTo>
                    <a:pt x="720" y="888"/>
                    <a:pt x="720" y="888"/>
                    <a:pt x="720" y="888"/>
                  </a:cubicBezTo>
                  <a:cubicBezTo>
                    <a:pt x="733" y="888"/>
                    <a:pt x="744" y="899"/>
                    <a:pt x="744" y="912"/>
                  </a:cubicBezTo>
                  <a:cubicBezTo>
                    <a:pt x="744" y="925"/>
                    <a:pt x="733" y="936"/>
                    <a:pt x="720" y="936"/>
                  </a:cubicBezTo>
                  <a:close/>
                  <a:moveTo>
                    <a:pt x="432" y="768"/>
                  </a:moveTo>
                  <a:cubicBezTo>
                    <a:pt x="432" y="728"/>
                    <a:pt x="464" y="696"/>
                    <a:pt x="504" y="696"/>
                  </a:cubicBezTo>
                  <a:cubicBezTo>
                    <a:pt x="648" y="696"/>
                    <a:pt x="648" y="696"/>
                    <a:pt x="648" y="696"/>
                  </a:cubicBezTo>
                  <a:cubicBezTo>
                    <a:pt x="661" y="696"/>
                    <a:pt x="672" y="707"/>
                    <a:pt x="672" y="720"/>
                  </a:cubicBezTo>
                  <a:cubicBezTo>
                    <a:pt x="672" y="733"/>
                    <a:pt x="683" y="744"/>
                    <a:pt x="696" y="744"/>
                  </a:cubicBezTo>
                  <a:cubicBezTo>
                    <a:pt x="709" y="744"/>
                    <a:pt x="720" y="755"/>
                    <a:pt x="720" y="768"/>
                  </a:cubicBezTo>
                  <a:cubicBezTo>
                    <a:pt x="720" y="840"/>
                    <a:pt x="720" y="840"/>
                    <a:pt x="720" y="840"/>
                  </a:cubicBezTo>
                  <a:cubicBezTo>
                    <a:pt x="720" y="834"/>
                    <a:pt x="717" y="828"/>
                    <a:pt x="713" y="823"/>
                  </a:cubicBezTo>
                  <a:cubicBezTo>
                    <a:pt x="665" y="775"/>
                    <a:pt x="665" y="775"/>
                    <a:pt x="665" y="775"/>
                  </a:cubicBezTo>
                  <a:cubicBezTo>
                    <a:pt x="656" y="766"/>
                    <a:pt x="640" y="766"/>
                    <a:pt x="631" y="775"/>
                  </a:cubicBezTo>
                  <a:cubicBezTo>
                    <a:pt x="605" y="801"/>
                    <a:pt x="569" y="816"/>
                    <a:pt x="532" y="816"/>
                  </a:cubicBezTo>
                  <a:cubicBezTo>
                    <a:pt x="456" y="816"/>
                    <a:pt x="456" y="816"/>
                    <a:pt x="456" y="816"/>
                  </a:cubicBezTo>
                  <a:cubicBezTo>
                    <a:pt x="443" y="816"/>
                    <a:pt x="432" y="827"/>
                    <a:pt x="432" y="840"/>
                  </a:cubicBezTo>
                  <a:lnTo>
                    <a:pt x="432" y="768"/>
                  </a:lnTo>
                  <a:close/>
                  <a:moveTo>
                    <a:pt x="408" y="912"/>
                  </a:moveTo>
                  <a:cubicBezTo>
                    <a:pt x="408" y="899"/>
                    <a:pt x="419" y="888"/>
                    <a:pt x="432" y="888"/>
                  </a:cubicBezTo>
                  <a:cubicBezTo>
                    <a:pt x="432" y="936"/>
                    <a:pt x="432" y="936"/>
                    <a:pt x="432" y="936"/>
                  </a:cubicBezTo>
                  <a:cubicBezTo>
                    <a:pt x="419" y="936"/>
                    <a:pt x="408" y="925"/>
                    <a:pt x="408" y="912"/>
                  </a:cubicBezTo>
                  <a:close/>
                  <a:moveTo>
                    <a:pt x="576" y="1104"/>
                  </a:moveTo>
                  <a:cubicBezTo>
                    <a:pt x="556" y="1104"/>
                    <a:pt x="538" y="1092"/>
                    <a:pt x="531" y="1073"/>
                  </a:cubicBezTo>
                  <a:cubicBezTo>
                    <a:pt x="560" y="1082"/>
                    <a:pt x="592" y="1082"/>
                    <a:pt x="621" y="1073"/>
                  </a:cubicBezTo>
                  <a:cubicBezTo>
                    <a:pt x="614" y="1092"/>
                    <a:pt x="596" y="1104"/>
                    <a:pt x="576" y="1104"/>
                  </a:cubicBezTo>
                  <a:close/>
                  <a:moveTo>
                    <a:pt x="888" y="840"/>
                  </a:moveTo>
                  <a:cubicBezTo>
                    <a:pt x="888" y="768"/>
                    <a:pt x="888" y="768"/>
                    <a:pt x="888" y="768"/>
                  </a:cubicBezTo>
                  <a:cubicBezTo>
                    <a:pt x="940" y="768"/>
                    <a:pt x="940" y="768"/>
                    <a:pt x="940" y="768"/>
                  </a:cubicBezTo>
                  <a:cubicBezTo>
                    <a:pt x="982" y="768"/>
                    <a:pt x="1022" y="754"/>
                    <a:pt x="1055" y="729"/>
                  </a:cubicBezTo>
                  <a:cubicBezTo>
                    <a:pt x="1080" y="754"/>
                    <a:pt x="1080" y="754"/>
                    <a:pt x="1080" y="754"/>
                  </a:cubicBezTo>
                  <a:cubicBezTo>
                    <a:pt x="1080" y="840"/>
                    <a:pt x="1080" y="840"/>
                    <a:pt x="1080" y="840"/>
                  </a:cubicBezTo>
                  <a:cubicBezTo>
                    <a:pt x="1080" y="893"/>
                    <a:pt x="1037" y="936"/>
                    <a:pt x="984" y="936"/>
                  </a:cubicBezTo>
                  <a:cubicBezTo>
                    <a:pt x="931" y="936"/>
                    <a:pt x="888" y="893"/>
                    <a:pt x="888" y="840"/>
                  </a:cubicBezTo>
                  <a:close/>
                  <a:moveTo>
                    <a:pt x="1128" y="840"/>
                  </a:moveTo>
                  <a:cubicBezTo>
                    <a:pt x="1128" y="792"/>
                    <a:pt x="1128" y="792"/>
                    <a:pt x="1128" y="792"/>
                  </a:cubicBezTo>
                  <a:cubicBezTo>
                    <a:pt x="1141" y="792"/>
                    <a:pt x="1152" y="803"/>
                    <a:pt x="1152" y="816"/>
                  </a:cubicBezTo>
                  <a:cubicBezTo>
                    <a:pt x="1152" y="829"/>
                    <a:pt x="1141" y="840"/>
                    <a:pt x="1128" y="840"/>
                  </a:cubicBezTo>
                  <a:close/>
                  <a:moveTo>
                    <a:pt x="816" y="816"/>
                  </a:moveTo>
                  <a:cubicBezTo>
                    <a:pt x="816" y="803"/>
                    <a:pt x="827" y="792"/>
                    <a:pt x="840" y="792"/>
                  </a:cubicBezTo>
                  <a:cubicBezTo>
                    <a:pt x="840" y="840"/>
                    <a:pt x="840" y="840"/>
                    <a:pt x="840" y="840"/>
                  </a:cubicBezTo>
                  <a:cubicBezTo>
                    <a:pt x="827" y="840"/>
                    <a:pt x="816" y="829"/>
                    <a:pt x="816" y="816"/>
                  </a:cubicBezTo>
                  <a:close/>
                  <a:moveTo>
                    <a:pt x="864" y="720"/>
                  </a:moveTo>
                  <a:cubicBezTo>
                    <a:pt x="851" y="720"/>
                    <a:pt x="840" y="731"/>
                    <a:pt x="840" y="744"/>
                  </a:cubicBezTo>
                  <a:cubicBezTo>
                    <a:pt x="840" y="672"/>
                    <a:pt x="840" y="672"/>
                    <a:pt x="840" y="672"/>
                  </a:cubicBezTo>
                  <a:cubicBezTo>
                    <a:pt x="840" y="632"/>
                    <a:pt x="872" y="600"/>
                    <a:pt x="912" y="600"/>
                  </a:cubicBezTo>
                  <a:cubicBezTo>
                    <a:pt x="1056" y="600"/>
                    <a:pt x="1056" y="600"/>
                    <a:pt x="1056" y="600"/>
                  </a:cubicBezTo>
                  <a:cubicBezTo>
                    <a:pt x="1069" y="600"/>
                    <a:pt x="1080" y="611"/>
                    <a:pt x="1080" y="624"/>
                  </a:cubicBezTo>
                  <a:cubicBezTo>
                    <a:pt x="1080" y="637"/>
                    <a:pt x="1091" y="648"/>
                    <a:pt x="1104" y="648"/>
                  </a:cubicBezTo>
                  <a:cubicBezTo>
                    <a:pt x="1117" y="648"/>
                    <a:pt x="1128" y="659"/>
                    <a:pt x="1128" y="672"/>
                  </a:cubicBezTo>
                  <a:cubicBezTo>
                    <a:pt x="1128" y="744"/>
                    <a:pt x="1128" y="744"/>
                    <a:pt x="1128" y="744"/>
                  </a:cubicBezTo>
                  <a:cubicBezTo>
                    <a:pt x="1128" y="738"/>
                    <a:pt x="1125" y="732"/>
                    <a:pt x="1121" y="727"/>
                  </a:cubicBezTo>
                  <a:cubicBezTo>
                    <a:pt x="1073" y="679"/>
                    <a:pt x="1073" y="679"/>
                    <a:pt x="1073" y="679"/>
                  </a:cubicBezTo>
                  <a:cubicBezTo>
                    <a:pt x="1064" y="670"/>
                    <a:pt x="1048" y="670"/>
                    <a:pt x="1039" y="679"/>
                  </a:cubicBezTo>
                  <a:cubicBezTo>
                    <a:pt x="1013" y="705"/>
                    <a:pt x="977" y="720"/>
                    <a:pt x="940" y="720"/>
                  </a:cubicBezTo>
                  <a:lnTo>
                    <a:pt x="864" y="720"/>
                  </a:lnTo>
                  <a:close/>
                  <a:moveTo>
                    <a:pt x="984" y="1008"/>
                  </a:moveTo>
                  <a:cubicBezTo>
                    <a:pt x="964" y="1008"/>
                    <a:pt x="946" y="996"/>
                    <a:pt x="939" y="977"/>
                  </a:cubicBezTo>
                  <a:cubicBezTo>
                    <a:pt x="968" y="986"/>
                    <a:pt x="1000" y="986"/>
                    <a:pt x="1029" y="977"/>
                  </a:cubicBezTo>
                  <a:cubicBezTo>
                    <a:pt x="1022" y="996"/>
                    <a:pt x="1004" y="1008"/>
                    <a:pt x="984" y="1008"/>
                  </a:cubicBezTo>
                  <a:close/>
                  <a:moveTo>
                    <a:pt x="1312" y="501"/>
                  </a:moveTo>
                  <a:cubicBezTo>
                    <a:pt x="1436" y="810"/>
                    <a:pt x="1436" y="810"/>
                    <a:pt x="1436" y="810"/>
                  </a:cubicBezTo>
                  <a:cubicBezTo>
                    <a:pt x="1444" y="831"/>
                    <a:pt x="1440" y="855"/>
                    <a:pt x="1425" y="871"/>
                  </a:cubicBezTo>
                  <a:cubicBezTo>
                    <a:pt x="1326" y="979"/>
                    <a:pt x="1326" y="979"/>
                    <a:pt x="1326" y="979"/>
                  </a:cubicBezTo>
                  <a:cubicBezTo>
                    <a:pt x="1259" y="913"/>
                    <a:pt x="1259" y="913"/>
                    <a:pt x="1259" y="913"/>
                  </a:cubicBezTo>
                  <a:cubicBezTo>
                    <a:pt x="1334" y="859"/>
                    <a:pt x="1334" y="859"/>
                    <a:pt x="1334" y="859"/>
                  </a:cubicBezTo>
                  <a:cubicBezTo>
                    <a:pt x="1343" y="853"/>
                    <a:pt x="1346" y="842"/>
                    <a:pt x="1343" y="832"/>
                  </a:cubicBezTo>
                  <a:cubicBezTo>
                    <a:pt x="1259" y="581"/>
                    <a:pt x="1259" y="581"/>
                    <a:pt x="1259" y="581"/>
                  </a:cubicBezTo>
                  <a:cubicBezTo>
                    <a:pt x="1252" y="559"/>
                    <a:pt x="1248" y="536"/>
                    <a:pt x="1248" y="513"/>
                  </a:cubicBezTo>
                  <a:cubicBezTo>
                    <a:pt x="1248" y="497"/>
                    <a:pt x="1259" y="484"/>
                    <a:pt x="1275" y="481"/>
                  </a:cubicBezTo>
                  <a:cubicBezTo>
                    <a:pt x="1291" y="478"/>
                    <a:pt x="1306" y="486"/>
                    <a:pt x="1312" y="501"/>
                  </a:cubicBezTo>
                  <a:close/>
                  <a:moveTo>
                    <a:pt x="1440" y="336"/>
                  </a:moveTo>
                  <a:cubicBezTo>
                    <a:pt x="1104" y="336"/>
                    <a:pt x="1104" y="336"/>
                    <a:pt x="1104" y="336"/>
                  </a:cubicBezTo>
                  <a:cubicBezTo>
                    <a:pt x="1104" y="48"/>
                    <a:pt x="1104" y="48"/>
                    <a:pt x="1104" y="48"/>
                  </a:cubicBezTo>
                  <a:cubicBezTo>
                    <a:pt x="1440" y="48"/>
                    <a:pt x="1440" y="48"/>
                    <a:pt x="1440" y="48"/>
                  </a:cubicBezTo>
                  <a:lnTo>
                    <a:pt x="1440" y="336"/>
                  </a:lnTo>
                  <a:close/>
                  <a:moveTo>
                    <a:pt x="1440" y="336"/>
                  </a:moveTo>
                  <a:cubicBezTo>
                    <a:pt x="1440" y="336"/>
                    <a:pt x="1440" y="336"/>
                    <a:pt x="1440" y="3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3D2418B8-3836-0A54-B253-76291F69AF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7501" y="1012826"/>
              <a:ext cx="136525" cy="827088"/>
            </a:xfrm>
            <a:custGeom>
              <a:avLst/>
              <a:gdLst>
                <a:gd name="T0" fmla="*/ 21 w 36"/>
                <a:gd name="T1" fmla="*/ 153 h 219"/>
                <a:gd name="T2" fmla="*/ 14 w 36"/>
                <a:gd name="T3" fmla="*/ 153 h 219"/>
                <a:gd name="T4" fmla="*/ 12 w 36"/>
                <a:gd name="T5" fmla="*/ 115 h 219"/>
                <a:gd name="T6" fmla="*/ 5 w 36"/>
                <a:gd name="T7" fmla="*/ 66 h 219"/>
                <a:gd name="T8" fmla="*/ 0 w 36"/>
                <a:gd name="T9" fmla="*/ 25 h 219"/>
                <a:gd name="T10" fmla="*/ 5 w 36"/>
                <a:gd name="T11" fmla="*/ 6 h 219"/>
                <a:gd name="T12" fmla="*/ 18 w 36"/>
                <a:gd name="T13" fmla="*/ 0 h 219"/>
                <a:gd name="T14" fmla="*/ 31 w 36"/>
                <a:gd name="T15" fmla="*/ 6 h 219"/>
                <a:gd name="T16" fmla="*/ 36 w 36"/>
                <a:gd name="T17" fmla="*/ 24 h 219"/>
                <a:gd name="T18" fmla="*/ 30 w 36"/>
                <a:gd name="T19" fmla="*/ 66 h 219"/>
                <a:gd name="T20" fmla="*/ 23 w 36"/>
                <a:gd name="T21" fmla="*/ 112 h 219"/>
                <a:gd name="T22" fmla="*/ 21 w 36"/>
                <a:gd name="T23" fmla="*/ 153 h 219"/>
                <a:gd name="T24" fmla="*/ 18 w 36"/>
                <a:gd name="T25" fmla="*/ 184 h 219"/>
                <a:gd name="T26" fmla="*/ 30 w 36"/>
                <a:gd name="T27" fmla="*/ 189 h 219"/>
                <a:gd name="T28" fmla="*/ 35 w 36"/>
                <a:gd name="T29" fmla="*/ 202 h 219"/>
                <a:gd name="T30" fmla="*/ 30 w 36"/>
                <a:gd name="T31" fmla="*/ 214 h 219"/>
                <a:gd name="T32" fmla="*/ 18 w 36"/>
                <a:gd name="T33" fmla="*/ 219 h 219"/>
                <a:gd name="T34" fmla="*/ 6 w 36"/>
                <a:gd name="T35" fmla="*/ 214 h 219"/>
                <a:gd name="T36" fmla="*/ 1 w 36"/>
                <a:gd name="T37" fmla="*/ 202 h 219"/>
                <a:gd name="T38" fmla="*/ 6 w 36"/>
                <a:gd name="T39" fmla="*/ 189 h 219"/>
                <a:gd name="T40" fmla="*/ 18 w 36"/>
                <a:gd name="T41" fmla="*/ 18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219">
                  <a:moveTo>
                    <a:pt x="21" y="153"/>
                  </a:moveTo>
                  <a:cubicBezTo>
                    <a:pt x="14" y="153"/>
                    <a:pt x="14" y="153"/>
                    <a:pt x="14" y="153"/>
                  </a:cubicBezTo>
                  <a:cubicBezTo>
                    <a:pt x="14" y="136"/>
                    <a:pt x="13" y="124"/>
                    <a:pt x="12" y="115"/>
                  </a:cubicBezTo>
                  <a:cubicBezTo>
                    <a:pt x="11" y="101"/>
                    <a:pt x="9" y="85"/>
                    <a:pt x="5" y="66"/>
                  </a:cubicBezTo>
                  <a:cubicBezTo>
                    <a:pt x="2" y="45"/>
                    <a:pt x="0" y="31"/>
                    <a:pt x="0" y="25"/>
                  </a:cubicBezTo>
                  <a:cubicBezTo>
                    <a:pt x="0" y="17"/>
                    <a:pt x="1" y="10"/>
                    <a:pt x="5" y="6"/>
                  </a:cubicBezTo>
                  <a:cubicBezTo>
                    <a:pt x="8" y="2"/>
                    <a:pt x="12" y="0"/>
                    <a:pt x="18" y="0"/>
                  </a:cubicBezTo>
                  <a:cubicBezTo>
                    <a:pt x="23" y="0"/>
                    <a:pt x="28" y="2"/>
                    <a:pt x="31" y="6"/>
                  </a:cubicBezTo>
                  <a:cubicBezTo>
                    <a:pt x="34" y="10"/>
                    <a:pt x="36" y="16"/>
                    <a:pt x="36" y="24"/>
                  </a:cubicBezTo>
                  <a:cubicBezTo>
                    <a:pt x="36" y="31"/>
                    <a:pt x="34" y="45"/>
                    <a:pt x="30" y="66"/>
                  </a:cubicBezTo>
                  <a:cubicBezTo>
                    <a:pt x="27" y="85"/>
                    <a:pt x="24" y="100"/>
                    <a:pt x="23" y="112"/>
                  </a:cubicBezTo>
                  <a:cubicBezTo>
                    <a:pt x="22" y="124"/>
                    <a:pt x="21" y="138"/>
                    <a:pt x="21" y="153"/>
                  </a:cubicBezTo>
                  <a:close/>
                  <a:moveTo>
                    <a:pt x="18" y="184"/>
                  </a:moveTo>
                  <a:cubicBezTo>
                    <a:pt x="23" y="184"/>
                    <a:pt x="27" y="186"/>
                    <a:pt x="30" y="189"/>
                  </a:cubicBezTo>
                  <a:cubicBezTo>
                    <a:pt x="33" y="193"/>
                    <a:pt x="35" y="197"/>
                    <a:pt x="35" y="202"/>
                  </a:cubicBezTo>
                  <a:cubicBezTo>
                    <a:pt x="35" y="206"/>
                    <a:pt x="33" y="210"/>
                    <a:pt x="30" y="214"/>
                  </a:cubicBezTo>
                  <a:cubicBezTo>
                    <a:pt x="26" y="217"/>
                    <a:pt x="22" y="219"/>
                    <a:pt x="18" y="219"/>
                  </a:cubicBezTo>
                  <a:cubicBezTo>
                    <a:pt x="13" y="219"/>
                    <a:pt x="9" y="217"/>
                    <a:pt x="6" y="214"/>
                  </a:cubicBezTo>
                  <a:cubicBezTo>
                    <a:pt x="2" y="210"/>
                    <a:pt x="1" y="206"/>
                    <a:pt x="1" y="202"/>
                  </a:cubicBezTo>
                  <a:cubicBezTo>
                    <a:pt x="1" y="197"/>
                    <a:pt x="2" y="193"/>
                    <a:pt x="6" y="189"/>
                  </a:cubicBezTo>
                  <a:cubicBezTo>
                    <a:pt x="9" y="186"/>
                    <a:pt x="13" y="184"/>
                    <a:pt x="18" y="1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67D19E7E-F02F-8A9E-54BA-D8E684CDD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2613" y="1012826"/>
              <a:ext cx="134938" cy="827088"/>
            </a:xfrm>
            <a:custGeom>
              <a:avLst/>
              <a:gdLst>
                <a:gd name="T0" fmla="*/ 21 w 36"/>
                <a:gd name="T1" fmla="*/ 153 h 219"/>
                <a:gd name="T2" fmla="*/ 14 w 36"/>
                <a:gd name="T3" fmla="*/ 153 h 219"/>
                <a:gd name="T4" fmla="*/ 13 w 36"/>
                <a:gd name="T5" fmla="*/ 115 h 219"/>
                <a:gd name="T6" fmla="*/ 5 w 36"/>
                <a:gd name="T7" fmla="*/ 66 h 219"/>
                <a:gd name="T8" fmla="*/ 0 w 36"/>
                <a:gd name="T9" fmla="*/ 25 h 219"/>
                <a:gd name="T10" fmla="*/ 5 w 36"/>
                <a:gd name="T11" fmla="*/ 6 h 219"/>
                <a:gd name="T12" fmla="*/ 18 w 36"/>
                <a:gd name="T13" fmla="*/ 0 h 219"/>
                <a:gd name="T14" fmla="*/ 31 w 36"/>
                <a:gd name="T15" fmla="*/ 6 h 219"/>
                <a:gd name="T16" fmla="*/ 36 w 36"/>
                <a:gd name="T17" fmla="*/ 24 h 219"/>
                <a:gd name="T18" fmla="*/ 30 w 36"/>
                <a:gd name="T19" fmla="*/ 66 h 219"/>
                <a:gd name="T20" fmla="*/ 23 w 36"/>
                <a:gd name="T21" fmla="*/ 112 h 219"/>
                <a:gd name="T22" fmla="*/ 21 w 36"/>
                <a:gd name="T23" fmla="*/ 153 h 219"/>
                <a:gd name="T24" fmla="*/ 18 w 36"/>
                <a:gd name="T25" fmla="*/ 184 h 219"/>
                <a:gd name="T26" fmla="*/ 30 w 36"/>
                <a:gd name="T27" fmla="*/ 189 h 219"/>
                <a:gd name="T28" fmla="*/ 35 w 36"/>
                <a:gd name="T29" fmla="*/ 202 h 219"/>
                <a:gd name="T30" fmla="*/ 30 w 36"/>
                <a:gd name="T31" fmla="*/ 214 h 219"/>
                <a:gd name="T32" fmla="*/ 18 w 36"/>
                <a:gd name="T33" fmla="*/ 219 h 219"/>
                <a:gd name="T34" fmla="*/ 6 w 36"/>
                <a:gd name="T35" fmla="*/ 214 h 219"/>
                <a:gd name="T36" fmla="*/ 1 w 36"/>
                <a:gd name="T37" fmla="*/ 202 h 219"/>
                <a:gd name="T38" fmla="*/ 6 w 36"/>
                <a:gd name="T39" fmla="*/ 189 h 219"/>
                <a:gd name="T40" fmla="*/ 18 w 36"/>
                <a:gd name="T41" fmla="*/ 18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219">
                  <a:moveTo>
                    <a:pt x="21" y="153"/>
                  </a:moveTo>
                  <a:cubicBezTo>
                    <a:pt x="14" y="153"/>
                    <a:pt x="14" y="153"/>
                    <a:pt x="14" y="153"/>
                  </a:cubicBezTo>
                  <a:cubicBezTo>
                    <a:pt x="14" y="136"/>
                    <a:pt x="14" y="124"/>
                    <a:pt x="13" y="115"/>
                  </a:cubicBezTo>
                  <a:cubicBezTo>
                    <a:pt x="11" y="101"/>
                    <a:pt x="9" y="85"/>
                    <a:pt x="5" y="66"/>
                  </a:cubicBezTo>
                  <a:cubicBezTo>
                    <a:pt x="2" y="45"/>
                    <a:pt x="0" y="31"/>
                    <a:pt x="0" y="25"/>
                  </a:cubicBezTo>
                  <a:cubicBezTo>
                    <a:pt x="0" y="17"/>
                    <a:pt x="2" y="10"/>
                    <a:pt x="5" y="6"/>
                  </a:cubicBezTo>
                  <a:cubicBezTo>
                    <a:pt x="8" y="2"/>
                    <a:pt x="13" y="0"/>
                    <a:pt x="18" y="0"/>
                  </a:cubicBezTo>
                  <a:cubicBezTo>
                    <a:pt x="23" y="0"/>
                    <a:pt x="28" y="2"/>
                    <a:pt x="31" y="6"/>
                  </a:cubicBezTo>
                  <a:cubicBezTo>
                    <a:pt x="34" y="10"/>
                    <a:pt x="36" y="16"/>
                    <a:pt x="36" y="24"/>
                  </a:cubicBezTo>
                  <a:cubicBezTo>
                    <a:pt x="36" y="31"/>
                    <a:pt x="34" y="45"/>
                    <a:pt x="30" y="66"/>
                  </a:cubicBezTo>
                  <a:cubicBezTo>
                    <a:pt x="27" y="85"/>
                    <a:pt x="25" y="100"/>
                    <a:pt x="23" y="112"/>
                  </a:cubicBezTo>
                  <a:cubicBezTo>
                    <a:pt x="22" y="124"/>
                    <a:pt x="22" y="138"/>
                    <a:pt x="21" y="153"/>
                  </a:cubicBezTo>
                  <a:close/>
                  <a:moveTo>
                    <a:pt x="18" y="184"/>
                  </a:moveTo>
                  <a:cubicBezTo>
                    <a:pt x="23" y="184"/>
                    <a:pt x="27" y="186"/>
                    <a:pt x="30" y="189"/>
                  </a:cubicBezTo>
                  <a:cubicBezTo>
                    <a:pt x="33" y="193"/>
                    <a:pt x="35" y="197"/>
                    <a:pt x="35" y="202"/>
                  </a:cubicBezTo>
                  <a:cubicBezTo>
                    <a:pt x="35" y="206"/>
                    <a:pt x="33" y="210"/>
                    <a:pt x="30" y="214"/>
                  </a:cubicBezTo>
                  <a:cubicBezTo>
                    <a:pt x="27" y="217"/>
                    <a:pt x="23" y="219"/>
                    <a:pt x="18" y="219"/>
                  </a:cubicBezTo>
                  <a:cubicBezTo>
                    <a:pt x="13" y="219"/>
                    <a:pt x="9" y="217"/>
                    <a:pt x="6" y="214"/>
                  </a:cubicBezTo>
                  <a:cubicBezTo>
                    <a:pt x="2" y="210"/>
                    <a:pt x="1" y="206"/>
                    <a:pt x="1" y="202"/>
                  </a:cubicBezTo>
                  <a:cubicBezTo>
                    <a:pt x="1" y="197"/>
                    <a:pt x="2" y="193"/>
                    <a:pt x="6" y="189"/>
                  </a:cubicBezTo>
                  <a:cubicBezTo>
                    <a:pt x="9" y="186"/>
                    <a:pt x="13" y="184"/>
                    <a:pt x="18" y="1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3B24DD0D-9807-EB71-BDAF-AEB292D91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2413" y="938213"/>
              <a:ext cx="134938" cy="825500"/>
            </a:xfrm>
            <a:custGeom>
              <a:avLst/>
              <a:gdLst>
                <a:gd name="T0" fmla="*/ 22 w 36"/>
                <a:gd name="T1" fmla="*/ 153 h 219"/>
                <a:gd name="T2" fmla="*/ 14 w 36"/>
                <a:gd name="T3" fmla="*/ 153 h 219"/>
                <a:gd name="T4" fmla="*/ 13 w 36"/>
                <a:gd name="T5" fmla="*/ 115 h 219"/>
                <a:gd name="T6" fmla="*/ 6 w 36"/>
                <a:gd name="T7" fmla="*/ 66 h 219"/>
                <a:gd name="T8" fmla="*/ 0 w 36"/>
                <a:gd name="T9" fmla="*/ 25 h 219"/>
                <a:gd name="T10" fmla="*/ 5 w 36"/>
                <a:gd name="T11" fmla="*/ 6 h 219"/>
                <a:gd name="T12" fmla="*/ 18 w 36"/>
                <a:gd name="T13" fmla="*/ 0 h 219"/>
                <a:gd name="T14" fmla="*/ 31 w 36"/>
                <a:gd name="T15" fmla="*/ 6 h 219"/>
                <a:gd name="T16" fmla="*/ 36 w 36"/>
                <a:gd name="T17" fmla="*/ 24 h 219"/>
                <a:gd name="T18" fmla="*/ 31 w 36"/>
                <a:gd name="T19" fmla="*/ 66 h 219"/>
                <a:gd name="T20" fmla="*/ 24 w 36"/>
                <a:gd name="T21" fmla="*/ 112 h 219"/>
                <a:gd name="T22" fmla="*/ 22 w 36"/>
                <a:gd name="T23" fmla="*/ 153 h 219"/>
                <a:gd name="T24" fmla="*/ 18 w 36"/>
                <a:gd name="T25" fmla="*/ 184 h 219"/>
                <a:gd name="T26" fmla="*/ 31 w 36"/>
                <a:gd name="T27" fmla="*/ 189 h 219"/>
                <a:gd name="T28" fmla="*/ 36 w 36"/>
                <a:gd name="T29" fmla="*/ 202 h 219"/>
                <a:gd name="T30" fmla="*/ 30 w 36"/>
                <a:gd name="T31" fmla="*/ 214 h 219"/>
                <a:gd name="T32" fmla="*/ 18 w 36"/>
                <a:gd name="T33" fmla="*/ 219 h 219"/>
                <a:gd name="T34" fmla="*/ 6 w 36"/>
                <a:gd name="T35" fmla="*/ 214 h 219"/>
                <a:gd name="T36" fmla="*/ 1 w 36"/>
                <a:gd name="T37" fmla="*/ 202 h 219"/>
                <a:gd name="T38" fmla="*/ 6 w 36"/>
                <a:gd name="T39" fmla="*/ 189 h 219"/>
                <a:gd name="T40" fmla="*/ 18 w 36"/>
                <a:gd name="T41" fmla="*/ 18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219">
                  <a:moveTo>
                    <a:pt x="22" y="153"/>
                  </a:moveTo>
                  <a:cubicBezTo>
                    <a:pt x="14" y="153"/>
                    <a:pt x="14" y="153"/>
                    <a:pt x="14" y="153"/>
                  </a:cubicBezTo>
                  <a:cubicBezTo>
                    <a:pt x="14" y="136"/>
                    <a:pt x="14" y="124"/>
                    <a:pt x="13" y="115"/>
                  </a:cubicBezTo>
                  <a:cubicBezTo>
                    <a:pt x="12" y="101"/>
                    <a:pt x="9" y="85"/>
                    <a:pt x="6" y="66"/>
                  </a:cubicBezTo>
                  <a:cubicBezTo>
                    <a:pt x="2" y="45"/>
                    <a:pt x="0" y="31"/>
                    <a:pt x="0" y="25"/>
                  </a:cubicBezTo>
                  <a:cubicBezTo>
                    <a:pt x="0" y="16"/>
                    <a:pt x="2" y="10"/>
                    <a:pt x="5" y="6"/>
                  </a:cubicBezTo>
                  <a:cubicBezTo>
                    <a:pt x="9" y="2"/>
                    <a:pt x="13" y="0"/>
                    <a:pt x="18" y="0"/>
                  </a:cubicBezTo>
                  <a:cubicBezTo>
                    <a:pt x="24" y="0"/>
                    <a:pt x="28" y="2"/>
                    <a:pt x="31" y="6"/>
                  </a:cubicBezTo>
                  <a:cubicBezTo>
                    <a:pt x="35" y="10"/>
                    <a:pt x="36" y="16"/>
                    <a:pt x="36" y="24"/>
                  </a:cubicBezTo>
                  <a:cubicBezTo>
                    <a:pt x="36" y="31"/>
                    <a:pt x="34" y="45"/>
                    <a:pt x="31" y="66"/>
                  </a:cubicBezTo>
                  <a:cubicBezTo>
                    <a:pt x="27" y="85"/>
                    <a:pt x="25" y="100"/>
                    <a:pt x="24" y="112"/>
                  </a:cubicBezTo>
                  <a:cubicBezTo>
                    <a:pt x="23" y="124"/>
                    <a:pt x="22" y="138"/>
                    <a:pt x="22" y="153"/>
                  </a:cubicBezTo>
                  <a:close/>
                  <a:moveTo>
                    <a:pt x="18" y="184"/>
                  </a:moveTo>
                  <a:cubicBezTo>
                    <a:pt x="23" y="184"/>
                    <a:pt x="27" y="186"/>
                    <a:pt x="31" y="189"/>
                  </a:cubicBezTo>
                  <a:cubicBezTo>
                    <a:pt x="34" y="193"/>
                    <a:pt x="36" y="197"/>
                    <a:pt x="36" y="202"/>
                  </a:cubicBezTo>
                  <a:cubicBezTo>
                    <a:pt x="36" y="206"/>
                    <a:pt x="34" y="210"/>
                    <a:pt x="30" y="214"/>
                  </a:cubicBezTo>
                  <a:cubicBezTo>
                    <a:pt x="27" y="217"/>
                    <a:pt x="23" y="219"/>
                    <a:pt x="18" y="219"/>
                  </a:cubicBezTo>
                  <a:cubicBezTo>
                    <a:pt x="14" y="219"/>
                    <a:pt x="10" y="217"/>
                    <a:pt x="6" y="214"/>
                  </a:cubicBezTo>
                  <a:cubicBezTo>
                    <a:pt x="3" y="210"/>
                    <a:pt x="1" y="206"/>
                    <a:pt x="1" y="202"/>
                  </a:cubicBezTo>
                  <a:cubicBezTo>
                    <a:pt x="1" y="197"/>
                    <a:pt x="3" y="193"/>
                    <a:pt x="6" y="189"/>
                  </a:cubicBezTo>
                  <a:cubicBezTo>
                    <a:pt x="9" y="186"/>
                    <a:pt x="13" y="184"/>
                    <a:pt x="18" y="1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0790F0BE-A81A-C0BC-5E7A-423418E6A6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39113" y="938213"/>
              <a:ext cx="131763" cy="825500"/>
            </a:xfrm>
            <a:custGeom>
              <a:avLst/>
              <a:gdLst>
                <a:gd name="T0" fmla="*/ 21 w 35"/>
                <a:gd name="T1" fmla="*/ 153 h 219"/>
                <a:gd name="T2" fmla="*/ 14 w 35"/>
                <a:gd name="T3" fmla="*/ 153 h 219"/>
                <a:gd name="T4" fmla="*/ 12 w 35"/>
                <a:gd name="T5" fmla="*/ 115 h 219"/>
                <a:gd name="T6" fmla="*/ 5 w 35"/>
                <a:gd name="T7" fmla="*/ 66 h 219"/>
                <a:gd name="T8" fmla="*/ 0 w 35"/>
                <a:gd name="T9" fmla="*/ 25 h 219"/>
                <a:gd name="T10" fmla="*/ 4 w 35"/>
                <a:gd name="T11" fmla="*/ 6 h 219"/>
                <a:gd name="T12" fmla="*/ 18 w 35"/>
                <a:gd name="T13" fmla="*/ 0 h 219"/>
                <a:gd name="T14" fmla="*/ 31 w 35"/>
                <a:gd name="T15" fmla="*/ 6 h 219"/>
                <a:gd name="T16" fmla="*/ 35 w 35"/>
                <a:gd name="T17" fmla="*/ 24 h 219"/>
                <a:gd name="T18" fmla="*/ 30 w 35"/>
                <a:gd name="T19" fmla="*/ 66 h 219"/>
                <a:gd name="T20" fmla="*/ 23 w 35"/>
                <a:gd name="T21" fmla="*/ 112 h 219"/>
                <a:gd name="T22" fmla="*/ 21 w 35"/>
                <a:gd name="T23" fmla="*/ 153 h 219"/>
                <a:gd name="T24" fmla="*/ 18 w 35"/>
                <a:gd name="T25" fmla="*/ 184 h 219"/>
                <a:gd name="T26" fmla="*/ 30 w 35"/>
                <a:gd name="T27" fmla="*/ 189 h 219"/>
                <a:gd name="T28" fmla="*/ 35 w 35"/>
                <a:gd name="T29" fmla="*/ 202 h 219"/>
                <a:gd name="T30" fmla="*/ 30 w 35"/>
                <a:gd name="T31" fmla="*/ 214 h 219"/>
                <a:gd name="T32" fmla="*/ 18 w 35"/>
                <a:gd name="T33" fmla="*/ 219 h 219"/>
                <a:gd name="T34" fmla="*/ 5 w 35"/>
                <a:gd name="T35" fmla="*/ 214 h 219"/>
                <a:gd name="T36" fmla="*/ 0 w 35"/>
                <a:gd name="T37" fmla="*/ 202 h 219"/>
                <a:gd name="T38" fmla="*/ 5 w 35"/>
                <a:gd name="T39" fmla="*/ 189 h 219"/>
                <a:gd name="T40" fmla="*/ 18 w 35"/>
                <a:gd name="T41" fmla="*/ 18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19">
                  <a:moveTo>
                    <a:pt x="21" y="153"/>
                  </a:moveTo>
                  <a:cubicBezTo>
                    <a:pt x="14" y="153"/>
                    <a:pt x="14" y="153"/>
                    <a:pt x="14" y="153"/>
                  </a:cubicBezTo>
                  <a:cubicBezTo>
                    <a:pt x="14" y="136"/>
                    <a:pt x="13" y="124"/>
                    <a:pt x="12" y="115"/>
                  </a:cubicBezTo>
                  <a:cubicBezTo>
                    <a:pt x="11" y="101"/>
                    <a:pt x="8" y="85"/>
                    <a:pt x="5" y="66"/>
                  </a:cubicBezTo>
                  <a:cubicBezTo>
                    <a:pt x="1" y="45"/>
                    <a:pt x="0" y="31"/>
                    <a:pt x="0" y="25"/>
                  </a:cubicBezTo>
                  <a:cubicBezTo>
                    <a:pt x="0" y="16"/>
                    <a:pt x="1" y="10"/>
                    <a:pt x="4" y="6"/>
                  </a:cubicBezTo>
                  <a:cubicBezTo>
                    <a:pt x="8" y="2"/>
                    <a:pt x="12" y="0"/>
                    <a:pt x="18" y="0"/>
                  </a:cubicBezTo>
                  <a:cubicBezTo>
                    <a:pt x="23" y="0"/>
                    <a:pt x="27" y="2"/>
                    <a:pt x="31" y="6"/>
                  </a:cubicBezTo>
                  <a:cubicBezTo>
                    <a:pt x="34" y="10"/>
                    <a:pt x="35" y="16"/>
                    <a:pt x="35" y="24"/>
                  </a:cubicBezTo>
                  <a:cubicBezTo>
                    <a:pt x="35" y="31"/>
                    <a:pt x="34" y="45"/>
                    <a:pt x="30" y="66"/>
                  </a:cubicBezTo>
                  <a:cubicBezTo>
                    <a:pt x="26" y="85"/>
                    <a:pt x="24" y="100"/>
                    <a:pt x="23" y="112"/>
                  </a:cubicBezTo>
                  <a:cubicBezTo>
                    <a:pt x="22" y="124"/>
                    <a:pt x="21" y="138"/>
                    <a:pt x="21" y="153"/>
                  </a:cubicBezTo>
                  <a:close/>
                  <a:moveTo>
                    <a:pt x="18" y="184"/>
                  </a:moveTo>
                  <a:cubicBezTo>
                    <a:pt x="22" y="184"/>
                    <a:pt x="26" y="186"/>
                    <a:pt x="30" y="189"/>
                  </a:cubicBezTo>
                  <a:cubicBezTo>
                    <a:pt x="33" y="193"/>
                    <a:pt x="35" y="197"/>
                    <a:pt x="35" y="202"/>
                  </a:cubicBezTo>
                  <a:cubicBezTo>
                    <a:pt x="35" y="206"/>
                    <a:pt x="33" y="210"/>
                    <a:pt x="30" y="214"/>
                  </a:cubicBezTo>
                  <a:cubicBezTo>
                    <a:pt x="26" y="217"/>
                    <a:pt x="22" y="219"/>
                    <a:pt x="18" y="219"/>
                  </a:cubicBezTo>
                  <a:cubicBezTo>
                    <a:pt x="13" y="219"/>
                    <a:pt x="9" y="217"/>
                    <a:pt x="5" y="214"/>
                  </a:cubicBezTo>
                  <a:cubicBezTo>
                    <a:pt x="2" y="210"/>
                    <a:pt x="0" y="206"/>
                    <a:pt x="0" y="202"/>
                  </a:cubicBezTo>
                  <a:cubicBezTo>
                    <a:pt x="0" y="197"/>
                    <a:pt x="2" y="193"/>
                    <a:pt x="5" y="189"/>
                  </a:cubicBezTo>
                  <a:cubicBezTo>
                    <a:pt x="9" y="186"/>
                    <a:pt x="13" y="184"/>
                    <a:pt x="18" y="1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0E61E16-5E67-5F4A-1B82-ABA64EE7BD12}"/>
              </a:ext>
            </a:extLst>
          </p:cNvPr>
          <p:cNvGrpSpPr/>
          <p:nvPr/>
        </p:nvGrpSpPr>
        <p:grpSpPr>
          <a:xfrm>
            <a:off x="593076" y="3123002"/>
            <a:ext cx="633954" cy="513100"/>
            <a:chOff x="2586038" y="584201"/>
            <a:chExt cx="7019925" cy="5681663"/>
          </a:xfrm>
          <a:solidFill>
            <a:schemeClr val="bg1"/>
          </a:solidFill>
        </p:grpSpPr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F1940A23-F4E6-E9B9-E676-709D523660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6038" y="1428751"/>
              <a:ext cx="7019925" cy="4837113"/>
            </a:xfrm>
            <a:custGeom>
              <a:avLst/>
              <a:gdLst>
                <a:gd name="T0" fmla="*/ 1804 w 1862"/>
                <a:gd name="T1" fmla="*/ 1082 h 1283"/>
                <a:gd name="T2" fmla="*/ 1849 w 1862"/>
                <a:gd name="T3" fmla="*/ 1081 h 1283"/>
                <a:gd name="T4" fmla="*/ 1850 w 1862"/>
                <a:gd name="T5" fmla="*/ 1036 h 1283"/>
                <a:gd name="T6" fmla="*/ 1210 w 1862"/>
                <a:gd name="T7" fmla="*/ 396 h 1283"/>
                <a:gd name="T8" fmla="*/ 1201 w 1862"/>
                <a:gd name="T9" fmla="*/ 390 h 1283"/>
                <a:gd name="T10" fmla="*/ 1199 w 1862"/>
                <a:gd name="T11" fmla="*/ 390 h 1283"/>
                <a:gd name="T12" fmla="*/ 1197 w 1862"/>
                <a:gd name="T13" fmla="*/ 389 h 1283"/>
                <a:gd name="T14" fmla="*/ 1189 w 1862"/>
                <a:gd name="T15" fmla="*/ 387 h 1283"/>
                <a:gd name="T16" fmla="*/ 1187 w 1862"/>
                <a:gd name="T17" fmla="*/ 387 h 1283"/>
                <a:gd name="T18" fmla="*/ 432 w 1862"/>
                <a:gd name="T19" fmla="*/ 387 h 1283"/>
                <a:gd name="T20" fmla="*/ 58 w 1862"/>
                <a:gd name="T21" fmla="*/ 12 h 1283"/>
                <a:gd name="T22" fmla="*/ 13 w 1862"/>
                <a:gd name="T23" fmla="*/ 13 h 1283"/>
                <a:gd name="T24" fmla="*/ 12 w 1862"/>
                <a:gd name="T25" fmla="*/ 58 h 1283"/>
                <a:gd name="T26" fmla="*/ 195 w 1862"/>
                <a:gd name="T27" fmla="*/ 240 h 1283"/>
                <a:gd name="T28" fmla="*/ 195 w 1862"/>
                <a:gd name="T29" fmla="*/ 1219 h 1283"/>
                <a:gd name="T30" fmla="*/ 35 w 1862"/>
                <a:gd name="T31" fmla="*/ 1219 h 1283"/>
                <a:gd name="T32" fmla="*/ 3 w 1862"/>
                <a:gd name="T33" fmla="*/ 1251 h 1283"/>
                <a:gd name="T34" fmla="*/ 35 w 1862"/>
                <a:gd name="T35" fmla="*/ 1283 h 1283"/>
                <a:gd name="T36" fmla="*/ 1827 w 1862"/>
                <a:gd name="T37" fmla="*/ 1283 h 1283"/>
                <a:gd name="T38" fmla="*/ 1859 w 1862"/>
                <a:gd name="T39" fmla="*/ 1251 h 1283"/>
                <a:gd name="T40" fmla="*/ 1827 w 1862"/>
                <a:gd name="T41" fmla="*/ 1219 h 1283"/>
                <a:gd name="T42" fmla="*/ 1603 w 1862"/>
                <a:gd name="T43" fmla="*/ 1219 h 1283"/>
                <a:gd name="T44" fmla="*/ 1603 w 1862"/>
                <a:gd name="T45" fmla="*/ 880 h 1283"/>
                <a:gd name="T46" fmla="*/ 1804 w 1862"/>
                <a:gd name="T47" fmla="*/ 1082 h 1283"/>
                <a:gd name="T48" fmla="*/ 259 w 1862"/>
                <a:gd name="T49" fmla="*/ 304 h 1283"/>
                <a:gd name="T50" fmla="*/ 387 w 1862"/>
                <a:gd name="T51" fmla="*/ 432 h 1283"/>
                <a:gd name="T52" fmla="*/ 387 w 1862"/>
                <a:gd name="T53" fmla="*/ 1219 h 1283"/>
                <a:gd name="T54" fmla="*/ 259 w 1862"/>
                <a:gd name="T55" fmla="*/ 1219 h 1283"/>
                <a:gd name="T56" fmla="*/ 259 w 1862"/>
                <a:gd name="T57" fmla="*/ 304 h 1283"/>
                <a:gd name="T58" fmla="*/ 451 w 1862"/>
                <a:gd name="T59" fmla="*/ 451 h 1283"/>
                <a:gd name="T60" fmla="*/ 579 w 1862"/>
                <a:gd name="T61" fmla="*/ 451 h 1283"/>
                <a:gd name="T62" fmla="*/ 579 w 1862"/>
                <a:gd name="T63" fmla="*/ 1219 h 1283"/>
                <a:gd name="T64" fmla="*/ 451 w 1862"/>
                <a:gd name="T65" fmla="*/ 1219 h 1283"/>
                <a:gd name="T66" fmla="*/ 451 w 1862"/>
                <a:gd name="T67" fmla="*/ 451 h 1283"/>
                <a:gd name="T68" fmla="*/ 643 w 1862"/>
                <a:gd name="T69" fmla="*/ 451 h 1283"/>
                <a:gd name="T70" fmla="*/ 771 w 1862"/>
                <a:gd name="T71" fmla="*/ 451 h 1283"/>
                <a:gd name="T72" fmla="*/ 771 w 1862"/>
                <a:gd name="T73" fmla="*/ 1219 h 1283"/>
                <a:gd name="T74" fmla="*/ 643 w 1862"/>
                <a:gd name="T75" fmla="*/ 1219 h 1283"/>
                <a:gd name="T76" fmla="*/ 643 w 1862"/>
                <a:gd name="T77" fmla="*/ 451 h 1283"/>
                <a:gd name="T78" fmla="*/ 835 w 1862"/>
                <a:gd name="T79" fmla="*/ 451 h 1283"/>
                <a:gd name="T80" fmla="*/ 963 w 1862"/>
                <a:gd name="T81" fmla="*/ 451 h 1283"/>
                <a:gd name="T82" fmla="*/ 963 w 1862"/>
                <a:gd name="T83" fmla="*/ 1219 h 1283"/>
                <a:gd name="T84" fmla="*/ 835 w 1862"/>
                <a:gd name="T85" fmla="*/ 1219 h 1283"/>
                <a:gd name="T86" fmla="*/ 835 w 1862"/>
                <a:gd name="T87" fmla="*/ 451 h 1283"/>
                <a:gd name="T88" fmla="*/ 1027 w 1862"/>
                <a:gd name="T89" fmla="*/ 451 h 1283"/>
                <a:gd name="T90" fmla="*/ 1155 w 1862"/>
                <a:gd name="T91" fmla="*/ 451 h 1283"/>
                <a:gd name="T92" fmla="*/ 1155 w 1862"/>
                <a:gd name="T93" fmla="*/ 1219 h 1283"/>
                <a:gd name="T94" fmla="*/ 1027 w 1862"/>
                <a:gd name="T95" fmla="*/ 1219 h 1283"/>
                <a:gd name="T96" fmla="*/ 1027 w 1862"/>
                <a:gd name="T97" fmla="*/ 451 h 1283"/>
                <a:gd name="T98" fmla="*/ 1219 w 1862"/>
                <a:gd name="T99" fmla="*/ 496 h 1283"/>
                <a:gd name="T100" fmla="*/ 1347 w 1862"/>
                <a:gd name="T101" fmla="*/ 624 h 1283"/>
                <a:gd name="T102" fmla="*/ 1347 w 1862"/>
                <a:gd name="T103" fmla="*/ 1219 h 1283"/>
                <a:gd name="T104" fmla="*/ 1219 w 1862"/>
                <a:gd name="T105" fmla="*/ 1219 h 1283"/>
                <a:gd name="T106" fmla="*/ 1219 w 1862"/>
                <a:gd name="T107" fmla="*/ 496 h 1283"/>
                <a:gd name="T108" fmla="*/ 1539 w 1862"/>
                <a:gd name="T109" fmla="*/ 1219 h 1283"/>
                <a:gd name="T110" fmla="*/ 1411 w 1862"/>
                <a:gd name="T111" fmla="*/ 1219 h 1283"/>
                <a:gd name="T112" fmla="*/ 1411 w 1862"/>
                <a:gd name="T113" fmla="*/ 688 h 1283"/>
                <a:gd name="T114" fmla="*/ 1539 w 1862"/>
                <a:gd name="T115" fmla="*/ 816 h 1283"/>
                <a:gd name="T116" fmla="*/ 1539 w 1862"/>
                <a:gd name="T117" fmla="*/ 1219 h 1283"/>
                <a:gd name="T118" fmla="*/ 1539 w 1862"/>
                <a:gd name="T119" fmla="*/ 1219 h 1283"/>
                <a:gd name="T120" fmla="*/ 1539 w 1862"/>
                <a:gd name="T121" fmla="*/ 1219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62" h="1283">
                  <a:moveTo>
                    <a:pt x="1804" y="1082"/>
                  </a:moveTo>
                  <a:cubicBezTo>
                    <a:pt x="1817" y="1094"/>
                    <a:pt x="1837" y="1094"/>
                    <a:pt x="1849" y="1081"/>
                  </a:cubicBezTo>
                  <a:cubicBezTo>
                    <a:pt x="1862" y="1069"/>
                    <a:pt x="1862" y="1049"/>
                    <a:pt x="1850" y="1036"/>
                  </a:cubicBezTo>
                  <a:cubicBezTo>
                    <a:pt x="1210" y="396"/>
                    <a:pt x="1210" y="396"/>
                    <a:pt x="1210" y="396"/>
                  </a:cubicBezTo>
                  <a:cubicBezTo>
                    <a:pt x="1207" y="394"/>
                    <a:pt x="1204" y="392"/>
                    <a:pt x="1201" y="390"/>
                  </a:cubicBezTo>
                  <a:cubicBezTo>
                    <a:pt x="1200" y="390"/>
                    <a:pt x="1200" y="390"/>
                    <a:pt x="1199" y="390"/>
                  </a:cubicBezTo>
                  <a:cubicBezTo>
                    <a:pt x="1199" y="389"/>
                    <a:pt x="1198" y="389"/>
                    <a:pt x="1197" y="389"/>
                  </a:cubicBezTo>
                  <a:cubicBezTo>
                    <a:pt x="1195" y="388"/>
                    <a:pt x="1192" y="388"/>
                    <a:pt x="1189" y="387"/>
                  </a:cubicBezTo>
                  <a:cubicBezTo>
                    <a:pt x="1188" y="387"/>
                    <a:pt x="1188" y="387"/>
                    <a:pt x="1187" y="387"/>
                  </a:cubicBezTo>
                  <a:cubicBezTo>
                    <a:pt x="432" y="387"/>
                    <a:pt x="432" y="387"/>
                    <a:pt x="432" y="38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5" y="0"/>
                    <a:pt x="25" y="1"/>
                    <a:pt x="13" y="13"/>
                  </a:cubicBezTo>
                  <a:cubicBezTo>
                    <a:pt x="0" y="25"/>
                    <a:pt x="0" y="45"/>
                    <a:pt x="12" y="58"/>
                  </a:cubicBezTo>
                  <a:cubicBezTo>
                    <a:pt x="195" y="240"/>
                    <a:pt x="195" y="240"/>
                    <a:pt x="195" y="240"/>
                  </a:cubicBezTo>
                  <a:cubicBezTo>
                    <a:pt x="195" y="1219"/>
                    <a:pt x="195" y="1219"/>
                    <a:pt x="195" y="1219"/>
                  </a:cubicBezTo>
                  <a:cubicBezTo>
                    <a:pt x="35" y="1219"/>
                    <a:pt x="35" y="1219"/>
                    <a:pt x="35" y="1219"/>
                  </a:cubicBezTo>
                  <a:cubicBezTo>
                    <a:pt x="17" y="1219"/>
                    <a:pt x="3" y="1233"/>
                    <a:pt x="3" y="1251"/>
                  </a:cubicBezTo>
                  <a:cubicBezTo>
                    <a:pt x="3" y="1269"/>
                    <a:pt x="17" y="1283"/>
                    <a:pt x="35" y="1283"/>
                  </a:cubicBezTo>
                  <a:cubicBezTo>
                    <a:pt x="1827" y="1283"/>
                    <a:pt x="1827" y="1283"/>
                    <a:pt x="1827" y="1283"/>
                  </a:cubicBezTo>
                  <a:cubicBezTo>
                    <a:pt x="1845" y="1283"/>
                    <a:pt x="1859" y="1269"/>
                    <a:pt x="1859" y="1251"/>
                  </a:cubicBezTo>
                  <a:cubicBezTo>
                    <a:pt x="1859" y="1233"/>
                    <a:pt x="1845" y="1219"/>
                    <a:pt x="1827" y="1219"/>
                  </a:cubicBezTo>
                  <a:cubicBezTo>
                    <a:pt x="1603" y="1219"/>
                    <a:pt x="1603" y="1219"/>
                    <a:pt x="1603" y="1219"/>
                  </a:cubicBezTo>
                  <a:cubicBezTo>
                    <a:pt x="1603" y="880"/>
                    <a:pt x="1603" y="880"/>
                    <a:pt x="1603" y="880"/>
                  </a:cubicBezTo>
                  <a:lnTo>
                    <a:pt x="1804" y="1082"/>
                  </a:lnTo>
                  <a:close/>
                  <a:moveTo>
                    <a:pt x="259" y="304"/>
                  </a:moveTo>
                  <a:cubicBezTo>
                    <a:pt x="387" y="432"/>
                    <a:pt x="387" y="432"/>
                    <a:pt x="387" y="432"/>
                  </a:cubicBezTo>
                  <a:cubicBezTo>
                    <a:pt x="387" y="1219"/>
                    <a:pt x="387" y="1219"/>
                    <a:pt x="387" y="1219"/>
                  </a:cubicBezTo>
                  <a:cubicBezTo>
                    <a:pt x="259" y="1219"/>
                    <a:pt x="259" y="1219"/>
                    <a:pt x="259" y="1219"/>
                  </a:cubicBezTo>
                  <a:lnTo>
                    <a:pt x="259" y="304"/>
                  </a:lnTo>
                  <a:close/>
                  <a:moveTo>
                    <a:pt x="451" y="451"/>
                  </a:moveTo>
                  <a:cubicBezTo>
                    <a:pt x="579" y="451"/>
                    <a:pt x="579" y="451"/>
                    <a:pt x="579" y="451"/>
                  </a:cubicBezTo>
                  <a:cubicBezTo>
                    <a:pt x="579" y="1219"/>
                    <a:pt x="579" y="1219"/>
                    <a:pt x="579" y="1219"/>
                  </a:cubicBezTo>
                  <a:cubicBezTo>
                    <a:pt x="451" y="1219"/>
                    <a:pt x="451" y="1219"/>
                    <a:pt x="451" y="1219"/>
                  </a:cubicBezTo>
                  <a:lnTo>
                    <a:pt x="451" y="451"/>
                  </a:lnTo>
                  <a:close/>
                  <a:moveTo>
                    <a:pt x="643" y="451"/>
                  </a:moveTo>
                  <a:cubicBezTo>
                    <a:pt x="771" y="451"/>
                    <a:pt x="771" y="451"/>
                    <a:pt x="771" y="451"/>
                  </a:cubicBezTo>
                  <a:cubicBezTo>
                    <a:pt x="771" y="1219"/>
                    <a:pt x="771" y="1219"/>
                    <a:pt x="771" y="1219"/>
                  </a:cubicBezTo>
                  <a:cubicBezTo>
                    <a:pt x="643" y="1219"/>
                    <a:pt x="643" y="1219"/>
                    <a:pt x="643" y="1219"/>
                  </a:cubicBezTo>
                  <a:lnTo>
                    <a:pt x="643" y="451"/>
                  </a:lnTo>
                  <a:close/>
                  <a:moveTo>
                    <a:pt x="835" y="451"/>
                  </a:moveTo>
                  <a:cubicBezTo>
                    <a:pt x="963" y="451"/>
                    <a:pt x="963" y="451"/>
                    <a:pt x="963" y="451"/>
                  </a:cubicBezTo>
                  <a:cubicBezTo>
                    <a:pt x="963" y="1219"/>
                    <a:pt x="963" y="1219"/>
                    <a:pt x="963" y="1219"/>
                  </a:cubicBezTo>
                  <a:cubicBezTo>
                    <a:pt x="835" y="1219"/>
                    <a:pt x="835" y="1219"/>
                    <a:pt x="835" y="1219"/>
                  </a:cubicBezTo>
                  <a:lnTo>
                    <a:pt x="835" y="451"/>
                  </a:lnTo>
                  <a:close/>
                  <a:moveTo>
                    <a:pt x="1027" y="451"/>
                  </a:moveTo>
                  <a:cubicBezTo>
                    <a:pt x="1155" y="451"/>
                    <a:pt x="1155" y="451"/>
                    <a:pt x="1155" y="451"/>
                  </a:cubicBezTo>
                  <a:cubicBezTo>
                    <a:pt x="1155" y="1219"/>
                    <a:pt x="1155" y="1219"/>
                    <a:pt x="1155" y="1219"/>
                  </a:cubicBezTo>
                  <a:cubicBezTo>
                    <a:pt x="1027" y="1219"/>
                    <a:pt x="1027" y="1219"/>
                    <a:pt x="1027" y="1219"/>
                  </a:cubicBezTo>
                  <a:lnTo>
                    <a:pt x="1027" y="451"/>
                  </a:lnTo>
                  <a:close/>
                  <a:moveTo>
                    <a:pt x="1219" y="496"/>
                  </a:moveTo>
                  <a:cubicBezTo>
                    <a:pt x="1347" y="624"/>
                    <a:pt x="1347" y="624"/>
                    <a:pt x="1347" y="624"/>
                  </a:cubicBezTo>
                  <a:cubicBezTo>
                    <a:pt x="1347" y="1219"/>
                    <a:pt x="1347" y="1219"/>
                    <a:pt x="1347" y="1219"/>
                  </a:cubicBezTo>
                  <a:cubicBezTo>
                    <a:pt x="1219" y="1219"/>
                    <a:pt x="1219" y="1219"/>
                    <a:pt x="1219" y="1219"/>
                  </a:cubicBezTo>
                  <a:lnTo>
                    <a:pt x="1219" y="496"/>
                  </a:lnTo>
                  <a:close/>
                  <a:moveTo>
                    <a:pt x="1539" y="1219"/>
                  </a:moveTo>
                  <a:cubicBezTo>
                    <a:pt x="1411" y="1219"/>
                    <a:pt x="1411" y="1219"/>
                    <a:pt x="1411" y="1219"/>
                  </a:cubicBezTo>
                  <a:cubicBezTo>
                    <a:pt x="1411" y="688"/>
                    <a:pt x="1411" y="688"/>
                    <a:pt x="1411" y="688"/>
                  </a:cubicBezTo>
                  <a:cubicBezTo>
                    <a:pt x="1539" y="816"/>
                    <a:pt x="1539" y="816"/>
                    <a:pt x="1539" y="816"/>
                  </a:cubicBezTo>
                  <a:lnTo>
                    <a:pt x="1539" y="1219"/>
                  </a:lnTo>
                  <a:close/>
                  <a:moveTo>
                    <a:pt x="1539" y="1219"/>
                  </a:moveTo>
                  <a:cubicBezTo>
                    <a:pt x="1539" y="1219"/>
                    <a:pt x="1539" y="1219"/>
                    <a:pt x="1539" y="12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62832864-E48B-0989-EB1B-99F68370AD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7988" y="584201"/>
              <a:ext cx="6284913" cy="3148013"/>
            </a:xfrm>
            <a:custGeom>
              <a:avLst/>
              <a:gdLst>
                <a:gd name="T0" fmla="*/ 236 w 1667"/>
                <a:gd name="T1" fmla="*/ 282 h 835"/>
                <a:gd name="T2" fmla="*/ 259 w 1667"/>
                <a:gd name="T3" fmla="*/ 291 h 835"/>
                <a:gd name="T4" fmla="*/ 1078 w 1667"/>
                <a:gd name="T5" fmla="*/ 291 h 835"/>
                <a:gd name="T6" fmla="*/ 1558 w 1667"/>
                <a:gd name="T7" fmla="*/ 771 h 835"/>
                <a:gd name="T8" fmla="*/ 1475 w 1667"/>
                <a:gd name="T9" fmla="*/ 771 h 835"/>
                <a:gd name="T10" fmla="*/ 1443 w 1667"/>
                <a:gd name="T11" fmla="*/ 803 h 835"/>
                <a:gd name="T12" fmla="*/ 1475 w 1667"/>
                <a:gd name="T13" fmla="*/ 835 h 835"/>
                <a:gd name="T14" fmla="*/ 1635 w 1667"/>
                <a:gd name="T15" fmla="*/ 835 h 835"/>
                <a:gd name="T16" fmla="*/ 1647 w 1667"/>
                <a:gd name="T17" fmla="*/ 833 h 835"/>
                <a:gd name="T18" fmla="*/ 1665 w 1667"/>
                <a:gd name="T19" fmla="*/ 815 h 835"/>
                <a:gd name="T20" fmla="*/ 1667 w 1667"/>
                <a:gd name="T21" fmla="*/ 803 h 835"/>
                <a:gd name="T22" fmla="*/ 1667 w 1667"/>
                <a:gd name="T23" fmla="*/ 643 h 835"/>
                <a:gd name="T24" fmla="*/ 1635 w 1667"/>
                <a:gd name="T25" fmla="*/ 611 h 835"/>
                <a:gd name="T26" fmla="*/ 1603 w 1667"/>
                <a:gd name="T27" fmla="*/ 643 h 835"/>
                <a:gd name="T28" fmla="*/ 1603 w 1667"/>
                <a:gd name="T29" fmla="*/ 726 h 835"/>
                <a:gd name="T30" fmla="*/ 1114 w 1667"/>
                <a:gd name="T31" fmla="*/ 236 h 835"/>
                <a:gd name="T32" fmla="*/ 1091 w 1667"/>
                <a:gd name="T33" fmla="*/ 227 h 835"/>
                <a:gd name="T34" fmla="*/ 272 w 1667"/>
                <a:gd name="T35" fmla="*/ 227 h 835"/>
                <a:gd name="T36" fmla="*/ 58 w 1667"/>
                <a:gd name="T37" fmla="*/ 12 h 835"/>
                <a:gd name="T38" fmla="*/ 13 w 1667"/>
                <a:gd name="T39" fmla="*/ 13 h 835"/>
                <a:gd name="T40" fmla="*/ 12 w 1667"/>
                <a:gd name="T41" fmla="*/ 58 h 835"/>
                <a:gd name="T42" fmla="*/ 236 w 1667"/>
                <a:gd name="T43" fmla="*/ 282 h 835"/>
                <a:gd name="T44" fmla="*/ 236 w 1667"/>
                <a:gd name="T45" fmla="*/ 282 h 835"/>
                <a:gd name="T46" fmla="*/ 236 w 1667"/>
                <a:gd name="T47" fmla="*/ 282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67" h="835">
                  <a:moveTo>
                    <a:pt x="236" y="282"/>
                  </a:moveTo>
                  <a:cubicBezTo>
                    <a:pt x="242" y="288"/>
                    <a:pt x="251" y="291"/>
                    <a:pt x="259" y="291"/>
                  </a:cubicBezTo>
                  <a:cubicBezTo>
                    <a:pt x="1078" y="291"/>
                    <a:pt x="1078" y="291"/>
                    <a:pt x="1078" y="291"/>
                  </a:cubicBezTo>
                  <a:cubicBezTo>
                    <a:pt x="1558" y="771"/>
                    <a:pt x="1558" y="771"/>
                    <a:pt x="1558" y="771"/>
                  </a:cubicBezTo>
                  <a:cubicBezTo>
                    <a:pt x="1475" y="771"/>
                    <a:pt x="1475" y="771"/>
                    <a:pt x="1475" y="771"/>
                  </a:cubicBezTo>
                  <a:cubicBezTo>
                    <a:pt x="1457" y="771"/>
                    <a:pt x="1443" y="785"/>
                    <a:pt x="1443" y="803"/>
                  </a:cubicBezTo>
                  <a:cubicBezTo>
                    <a:pt x="1443" y="821"/>
                    <a:pt x="1457" y="835"/>
                    <a:pt x="1475" y="835"/>
                  </a:cubicBezTo>
                  <a:cubicBezTo>
                    <a:pt x="1635" y="835"/>
                    <a:pt x="1635" y="835"/>
                    <a:pt x="1635" y="835"/>
                  </a:cubicBezTo>
                  <a:cubicBezTo>
                    <a:pt x="1639" y="835"/>
                    <a:pt x="1643" y="834"/>
                    <a:pt x="1647" y="833"/>
                  </a:cubicBezTo>
                  <a:cubicBezTo>
                    <a:pt x="1655" y="829"/>
                    <a:pt x="1661" y="823"/>
                    <a:pt x="1665" y="815"/>
                  </a:cubicBezTo>
                  <a:cubicBezTo>
                    <a:pt x="1666" y="811"/>
                    <a:pt x="1667" y="807"/>
                    <a:pt x="1667" y="803"/>
                  </a:cubicBezTo>
                  <a:cubicBezTo>
                    <a:pt x="1667" y="643"/>
                    <a:pt x="1667" y="643"/>
                    <a:pt x="1667" y="643"/>
                  </a:cubicBezTo>
                  <a:cubicBezTo>
                    <a:pt x="1667" y="625"/>
                    <a:pt x="1653" y="611"/>
                    <a:pt x="1635" y="611"/>
                  </a:cubicBezTo>
                  <a:cubicBezTo>
                    <a:pt x="1617" y="611"/>
                    <a:pt x="1603" y="625"/>
                    <a:pt x="1603" y="643"/>
                  </a:cubicBezTo>
                  <a:cubicBezTo>
                    <a:pt x="1603" y="726"/>
                    <a:pt x="1603" y="726"/>
                    <a:pt x="1603" y="726"/>
                  </a:cubicBezTo>
                  <a:cubicBezTo>
                    <a:pt x="1114" y="236"/>
                    <a:pt x="1114" y="236"/>
                    <a:pt x="1114" y="236"/>
                  </a:cubicBezTo>
                  <a:cubicBezTo>
                    <a:pt x="1108" y="230"/>
                    <a:pt x="1099" y="227"/>
                    <a:pt x="1091" y="227"/>
                  </a:cubicBezTo>
                  <a:cubicBezTo>
                    <a:pt x="272" y="227"/>
                    <a:pt x="272" y="227"/>
                    <a:pt x="272" y="22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5" y="0"/>
                    <a:pt x="25" y="0"/>
                    <a:pt x="13" y="13"/>
                  </a:cubicBezTo>
                  <a:cubicBezTo>
                    <a:pt x="0" y="25"/>
                    <a:pt x="0" y="45"/>
                    <a:pt x="12" y="58"/>
                  </a:cubicBezTo>
                  <a:lnTo>
                    <a:pt x="236" y="282"/>
                  </a:lnTo>
                  <a:close/>
                  <a:moveTo>
                    <a:pt x="236" y="282"/>
                  </a:moveTo>
                  <a:cubicBezTo>
                    <a:pt x="236" y="282"/>
                    <a:pt x="236" y="282"/>
                    <a:pt x="236" y="28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05D37BFE-648F-9645-4F79-D1805309E6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85" y="4929391"/>
            <a:ext cx="496404" cy="496404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B794F2D5-F258-BD21-003B-D7DDF52F73EE}"/>
              </a:ext>
            </a:extLst>
          </p:cNvPr>
          <p:cNvSpPr txBox="1">
            <a:spLocks/>
          </p:cNvSpPr>
          <p:nvPr/>
        </p:nvSpPr>
        <p:spPr>
          <a:xfrm>
            <a:off x="424742" y="831123"/>
            <a:ext cx="11342515" cy="493084"/>
          </a:xfrm>
          <a:prstGeom prst="rect">
            <a:avLst/>
          </a:prstGeom>
          <a:solidFill>
            <a:srgbClr val="00A1E3"/>
          </a:solidFill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1500"/>
              </a:spcBef>
            </a:pPr>
            <a:r>
              <a:rPr lang="en-US" sz="1300" b="0" spc="200" dirty="0">
                <a:solidFill>
                  <a:schemeClr val="bg1"/>
                </a:solidFill>
              </a:rPr>
              <a:t>Patented recycling solution that has the potential to deliver the </a:t>
            </a:r>
            <a:r>
              <a:rPr lang="en-US" sz="1300" b="0" u="sng" spc="200" dirty="0">
                <a:solidFill>
                  <a:schemeClr val="bg1"/>
                </a:solidFill>
              </a:rPr>
              <a:t>best economics</a:t>
            </a:r>
            <a:r>
              <a:rPr lang="en-US" sz="1300" b="0" spc="200" dirty="0">
                <a:solidFill>
                  <a:schemeClr val="bg1"/>
                </a:solidFill>
              </a:rPr>
              <a:t> and </a:t>
            </a:r>
            <a:r>
              <a:rPr lang="en-US" sz="1300" b="0" u="sng" spc="200" dirty="0">
                <a:solidFill>
                  <a:schemeClr val="bg1"/>
                </a:solidFill>
              </a:rPr>
              <a:t>lowest environmental impact</a:t>
            </a:r>
          </a:p>
        </p:txBody>
      </p:sp>
    </p:spTree>
    <p:extLst>
      <p:ext uri="{BB962C8B-B14F-4D97-AF65-F5344CB8AC3E}">
        <p14:creationId xmlns:p14="http://schemas.microsoft.com/office/powerpoint/2010/main" val="463028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47B19E-26AE-F2AF-D4D1-E1169A4E4E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5" imgH="303" progId="TCLayout.ActiveDocument.1">
                  <p:embed/>
                </p:oleObj>
              </mc:Choice>
              <mc:Fallback>
                <p:oleObj name="think-cell Slide" r:id="rId4" imgW="305" imgH="30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47B19E-26AE-F2AF-D4D1-E1169A4E4E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94CAB28-6A79-550C-0074-EF4FD7B4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17" y="202073"/>
            <a:ext cx="9709694" cy="830997"/>
          </a:xfrm>
        </p:spPr>
        <p:txBody>
          <a:bodyPr vert="horz"/>
          <a:lstStyle/>
          <a:p>
            <a:r>
              <a:rPr lang="en-US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Aqua Metals: A Pioneer in Sustainable Lithium Battery Recycling</a:t>
            </a:r>
          </a:p>
        </p:txBody>
      </p:sp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10335C74-75A4-6CD3-F4F0-41E3CEA3CE4D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4500" y="6581077"/>
            <a:ext cx="4114800" cy="153888"/>
          </a:xfrm>
        </p:spPr>
        <p:txBody>
          <a:bodyPr/>
          <a:lstStyle/>
          <a:p>
            <a:r>
              <a:rPr lang="en-US" dirty="0"/>
              <a:t>Copyright © 2024 Aqua Metals, Inc. All Rights Reserved.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0853-703E-8B5C-19E3-DB98FCFEACEC}"/>
              </a:ext>
            </a:extLst>
          </p:cNvPr>
          <p:cNvSpPr txBox="1"/>
          <p:nvPr/>
        </p:nvSpPr>
        <p:spPr>
          <a:xfrm>
            <a:off x="157116" y="1033070"/>
            <a:ext cx="72947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Essential for Clean Energy: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Pioneering the first sustainable lithium battery recycling technology, vital for the energy transition and clean energy economy.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Rapid Market Growth: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Company is positioned to capitalize on the booming domestic battery manufacturing and growing EV sales, which are growing demand for battery materials and recycling operations.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Innovative Technology: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Proven at pilot scale, the first commercial-scale recycling facility using our groundbreaking AquaRefining™ process is underway – entering production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Market Potential: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Over 1.2TWh of battery manufacturing expected in North America alone by 2030, driving immense growth opportunities to recycle from and supply to domestic manufacturing.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Closed-Loop Ecosystem: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Partnering with leading companies in battery manufacturing and materials to produce low-carbon, incentive-eligible battery metals domestically for the first time.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86C138-AACB-F70F-391A-C4C4AF92D4CA}"/>
              </a:ext>
            </a:extLst>
          </p:cNvPr>
          <p:cNvSpPr txBox="1"/>
          <p:nvPr/>
        </p:nvSpPr>
        <p:spPr>
          <a:xfrm>
            <a:off x="11617177" y="6581077"/>
            <a:ext cx="574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</a:p>
        </p:txBody>
      </p:sp>
      <p:pic>
        <p:nvPicPr>
          <p:cNvPr id="6" name="Picture 2" descr="Aqua Metals (@AquaMetalsInc) / X">
            <a:extLst>
              <a:ext uri="{FF2B5EF4-FFF2-40B4-BE49-F238E27FC236}">
                <a16:creationId xmlns:a16="http://schemas.microsoft.com/office/drawing/2014/main" id="{253813AD-D499-E6DB-740C-1A2973DE7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4" t="21195" r="49739" b="39355"/>
          <a:stretch/>
        </p:blipFill>
        <p:spPr bwMode="auto">
          <a:xfrm>
            <a:off x="8355724" y="617571"/>
            <a:ext cx="3836276" cy="61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94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F44A8808-2171-CD06-C50D-274E7B6931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5" imgH="303" progId="TCLayout.ActiveDocument.1">
                  <p:embed/>
                </p:oleObj>
              </mc:Choice>
              <mc:Fallback>
                <p:oleObj name="think-cell Slide" r:id="rId4" imgW="305" imgH="303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F44A8808-2171-CD06-C50D-274E7B6931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118" name="Google Shape;118;p15"/>
          <p:cNvSpPr/>
          <p:nvPr/>
        </p:nvSpPr>
        <p:spPr>
          <a:xfrm>
            <a:off x="7359651" y="6575425"/>
            <a:ext cx="32061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Copyright © 2022 Aqua Metals, Inc. All Rights Reserved.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415;p26">
            <a:extLst>
              <a:ext uri="{FF2B5EF4-FFF2-40B4-BE49-F238E27FC236}">
                <a16:creationId xmlns:a16="http://schemas.microsoft.com/office/drawing/2014/main" id="{D73D7E1D-473D-07F8-AA7A-32C43EDC770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8500" y="2247900"/>
            <a:ext cx="5715000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16;p26">
            <a:extLst>
              <a:ext uri="{FF2B5EF4-FFF2-40B4-BE49-F238E27FC236}">
                <a16:creationId xmlns:a16="http://schemas.microsoft.com/office/drawing/2014/main" id="{4204EBAA-F911-E5B0-3525-7AEA9C623C12}"/>
              </a:ext>
            </a:extLst>
          </p:cNvPr>
          <p:cNvSpPr/>
          <p:nvPr/>
        </p:nvSpPr>
        <p:spPr>
          <a:xfrm>
            <a:off x="4645378" y="4653881"/>
            <a:ext cx="3206100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948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4D4948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WWW.AQUAMETALS.COM</a:t>
            </a:r>
            <a:endParaRPr lang="en-US" sz="1500" b="1" i="0" u="none" strike="noStrike" cap="none" dirty="0">
              <a:solidFill>
                <a:srgbClr val="4D49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948"/>
              </a:buClr>
              <a:buSzPts val="1500"/>
              <a:buFont typeface="Arial"/>
              <a:buNone/>
            </a:pPr>
            <a:endParaRPr lang="en-US" sz="1500" b="1" dirty="0">
              <a:solidFill>
                <a:srgbClr val="4D4948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948"/>
              </a:buClr>
              <a:buSzPts val="1500"/>
              <a:buFont typeface="Arial"/>
              <a:buNone/>
            </a:pPr>
            <a:r>
              <a:rPr lang="en-US" sz="1500" b="1" dirty="0">
                <a:solidFill>
                  <a:srgbClr val="4D4948"/>
                </a:solidFill>
              </a:rPr>
              <a:t>For Business &amp; Partnership Inquiries: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948"/>
              </a:buClr>
              <a:buSzPts val="1500"/>
              <a:buFont typeface="Arial"/>
              <a:buNone/>
            </a:pPr>
            <a:r>
              <a:rPr lang="en-US" sz="1500" i="0" u="none" strike="noStrike" cap="none" dirty="0">
                <a:solidFill>
                  <a:srgbClr val="4D4948"/>
                </a:solidFill>
                <a:latin typeface="Arial"/>
                <a:ea typeface="Arial"/>
                <a:cs typeface="Arial"/>
                <a:sym typeface="Arial"/>
              </a:rPr>
              <a:t>Dave McMurtry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948"/>
              </a:buClr>
              <a:buSzPts val="1500"/>
              <a:buFont typeface="Arial"/>
              <a:buNone/>
            </a:pPr>
            <a:r>
              <a:rPr lang="en-US" sz="1500" i="0" u="none" strike="noStrike" cap="none" dirty="0">
                <a:solidFill>
                  <a:srgbClr val="4D4948"/>
                </a:solidFill>
                <a:latin typeface="Arial"/>
                <a:ea typeface="Arial"/>
                <a:cs typeface="Arial"/>
                <a:sym typeface="Arial"/>
              </a:rPr>
              <a:t>Dave.McMurtry@AquaMetals.com</a:t>
            </a:r>
            <a:endParaRPr sz="1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18;p26">
            <a:extLst>
              <a:ext uri="{FF2B5EF4-FFF2-40B4-BE49-F238E27FC236}">
                <a16:creationId xmlns:a16="http://schemas.microsoft.com/office/drawing/2014/main" id="{E9D2BBF5-3530-DE61-2F98-FB6F902E0001}"/>
              </a:ext>
            </a:extLst>
          </p:cNvPr>
          <p:cNvSpPr/>
          <p:nvPr/>
        </p:nvSpPr>
        <p:spPr>
          <a:xfrm>
            <a:off x="4873378" y="4050855"/>
            <a:ext cx="2750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E4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A0E4"/>
                </a:solidFill>
                <a:latin typeface="Arial"/>
                <a:ea typeface="Arial"/>
                <a:cs typeface="Arial"/>
                <a:sym typeface="Arial"/>
              </a:rPr>
              <a:t>NASDAQ: AQMS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08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47B19E-26AE-F2AF-D4D1-E1169A4E4E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5" imgH="303" progId="TCLayout.ActiveDocument.1">
                  <p:embed/>
                </p:oleObj>
              </mc:Choice>
              <mc:Fallback>
                <p:oleObj name="think-cell Slide" r:id="rId4" imgW="305" imgH="30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47B19E-26AE-F2AF-D4D1-E1169A4E4E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94CAB28-6A79-550C-0074-EF4FD7B4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17" y="202073"/>
            <a:ext cx="9709694" cy="415498"/>
          </a:xfrm>
        </p:spPr>
        <p:txBody>
          <a:bodyPr vert="horz"/>
          <a:lstStyle/>
          <a:p>
            <a:r>
              <a:rPr lang="en-US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Rapid Expansion of North American Battery Industry</a:t>
            </a:r>
          </a:p>
        </p:txBody>
      </p:sp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10335C74-75A4-6CD3-F4F0-41E3CEA3CE4D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4500" y="6581077"/>
            <a:ext cx="4114800" cy="153888"/>
          </a:xfrm>
        </p:spPr>
        <p:txBody>
          <a:bodyPr/>
          <a:lstStyle/>
          <a:p>
            <a:r>
              <a:rPr lang="en-US" dirty="0"/>
              <a:t>Copyright © 2024 Aqua Metals, Inc. All Rights Reserved.</a:t>
            </a:r>
            <a:endParaRPr lang="en-I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7390E5-82D6-50C4-DC44-455E25F7F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06" y="828151"/>
            <a:ext cx="8572994" cy="602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530853-703E-8B5C-19E3-DB98FCFEACEC}"/>
              </a:ext>
            </a:extLst>
          </p:cNvPr>
          <p:cNvSpPr txBox="1"/>
          <p:nvPr/>
        </p:nvSpPr>
        <p:spPr>
          <a:xfrm>
            <a:off x="246743" y="1006269"/>
            <a:ext cx="3372263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By 2030, the US alone is projected to have more than 1.2 terawatt hour of lithium battery cell manufacturing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Enough for 16M electric vehicle each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$92B total investment and counting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80+ processing &amp; manufacturing facilities</a:t>
            </a:r>
          </a:p>
          <a:p>
            <a:endParaRPr lang="en-US" sz="17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Supply chain for lithium batteries is growing rapidly throughout North America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Creating immense demand for critical minerals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Requiring significant new battery EOL and recycling infrastructure</a:t>
            </a:r>
          </a:p>
          <a:p>
            <a:endParaRPr lang="en-US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  <a:p>
            <a:endParaRPr lang="en-US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86C138-AACB-F70F-391A-C4C4AF92D4CA}"/>
              </a:ext>
            </a:extLst>
          </p:cNvPr>
          <p:cNvSpPr txBox="1"/>
          <p:nvPr/>
        </p:nvSpPr>
        <p:spPr>
          <a:xfrm>
            <a:off x="11617177" y="6581077"/>
            <a:ext cx="574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9494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ABE4-C1AA-FED3-0E53-D778ABE5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84953"/>
            <a:ext cx="9525000" cy="387798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End-of-Life + Manufacturing Scrap Growing Rapidly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94D5C-886F-A7A4-D2D1-B45969680EF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Copyright © 2024 Aqua Metals, Inc. All Rights Reserved.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371E1-6F5D-384F-D6CF-A20904064B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IN" smtClean="0"/>
              <a:pPr/>
              <a:t>4</a:t>
            </a:fld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6B82D-7F37-A0DC-D584-4FC656D08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29"/>
          <a:stretch/>
        </p:blipFill>
        <p:spPr>
          <a:xfrm>
            <a:off x="662152" y="946509"/>
            <a:ext cx="10573407" cy="5501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14E555-5AC9-C125-36B7-22E17A21C0ED}"/>
              </a:ext>
            </a:extLst>
          </p:cNvPr>
          <p:cNvSpPr txBox="1"/>
          <p:nvPr/>
        </p:nvSpPr>
        <p:spPr>
          <a:xfrm>
            <a:off x="4301796" y="6473047"/>
            <a:ext cx="3070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from Boston Consulting Group </a:t>
            </a:r>
          </a:p>
        </p:txBody>
      </p:sp>
    </p:spTree>
    <p:extLst>
      <p:ext uri="{BB962C8B-B14F-4D97-AF65-F5344CB8AC3E}">
        <p14:creationId xmlns:p14="http://schemas.microsoft.com/office/powerpoint/2010/main" val="858029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ABE4-C1AA-FED3-0E53-D778ABE5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99" y="384953"/>
            <a:ext cx="9887169" cy="373949"/>
          </a:xfrm>
        </p:spPr>
        <p:txBody>
          <a:bodyPr/>
          <a:lstStyle/>
          <a:p>
            <a:r>
              <a:rPr lang="en-US" sz="2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US Manufacturing Scrap &gt; Announced Recycling Capacity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94D5C-886F-A7A4-D2D1-B45969680EF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Copyright © 2024 Aqua Metals, Inc. All Rights Reserved.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371E1-6F5D-384F-D6CF-A20904064B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IN" smtClean="0"/>
              <a:pPr/>
              <a:t>5</a:t>
            </a:fld>
            <a:endParaRPr lang="en-IN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88152D3-0885-C52C-66EB-813A2A09A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431"/>
            <a:ext cx="8573984" cy="51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7CA4-E5E1-C4C8-A248-27526645C368}"/>
              </a:ext>
            </a:extLst>
          </p:cNvPr>
          <p:cNvSpPr txBox="1"/>
          <p:nvPr/>
        </p:nvSpPr>
        <p:spPr>
          <a:xfrm>
            <a:off x="8765629" y="1397416"/>
            <a:ext cx="3426371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Rapidly expanding battery manufacturing increases 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sym typeface="Calibri"/>
              </a:rPr>
              <a:t>scrap supply</a:t>
            </a:r>
            <a:endParaRPr lang="en-US" sz="18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+mj-lt"/>
              <a:ea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sym typeface="Calibri"/>
              </a:rPr>
              <a:t>Scrap is high purity = more revenue per </a:t>
            </a:r>
            <a:r>
              <a:rPr lang="en-US" sz="1800" dirty="0" err="1">
                <a:solidFill>
                  <a:srgbClr val="FF0000"/>
                </a:solidFill>
                <a:latin typeface="+mj-lt"/>
                <a:ea typeface="Calibri"/>
                <a:sym typeface="Calibri"/>
              </a:rPr>
              <a:t>tonne</a:t>
            </a:r>
            <a:endParaRPr lang="en-US" sz="1800" dirty="0">
              <a:solidFill>
                <a:srgbClr val="FF0000"/>
              </a:solidFill>
              <a:latin typeface="+mj-lt"/>
              <a:ea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The combined announced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recycling capacity in the US will be less than expected scrap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alone – not even counting end-of-life </a:t>
            </a:r>
            <a:endParaRPr lang="en-US" sz="1800" dirty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</a:rPr>
              <a:t>Only Aqua Metals + Redwood Materials will be at meaningful scale in next few years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10BB5-D2A9-CB86-60E9-CAD3241D6A56}"/>
              </a:ext>
            </a:extLst>
          </p:cNvPr>
          <p:cNvSpPr txBox="1"/>
          <p:nvPr/>
        </p:nvSpPr>
        <p:spPr>
          <a:xfrm>
            <a:off x="3394841" y="6240444"/>
            <a:ext cx="3748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Based on internal AQMS market intelligence </a:t>
            </a:r>
          </a:p>
        </p:txBody>
      </p:sp>
    </p:spTree>
    <p:extLst>
      <p:ext uri="{BB962C8B-B14F-4D97-AF65-F5344CB8AC3E}">
        <p14:creationId xmlns:p14="http://schemas.microsoft.com/office/powerpoint/2010/main" val="4288474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F44A8808-2171-CD06-C50D-274E7B6931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5676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5" imgH="303" progId="TCLayout.ActiveDocument.1">
                  <p:embed/>
                </p:oleObj>
              </mc:Choice>
              <mc:Fallback>
                <p:oleObj name="think-cell Slide" r:id="rId4" imgW="305" imgH="303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F44A8808-2171-CD06-C50D-274E7B6931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20">
            <a:extLst>
              <a:ext uri="{FF2B5EF4-FFF2-40B4-BE49-F238E27FC236}">
                <a16:creationId xmlns:a16="http://schemas.microsoft.com/office/drawing/2014/main" id="{772005C9-F8F0-2E51-7A84-6C3BCE33A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84953"/>
            <a:ext cx="9525000" cy="443198"/>
          </a:xfrm>
        </p:spPr>
        <p:txBody>
          <a:bodyPr vert="horz"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Next Generation Recycling Process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0ABDF62-59C6-5CFE-3D73-F2BF47048C6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4500" y="6581077"/>
            <a:ext cx="4114800" cy="153888"/>
          </a:xfrm>
        </p:spPr>
        <p:txBody>
          <a:bodyPr/>
          <a:lstStyle/>
          <a:p>
            <a:r>
              <a:rPr lang="en-US" dirty="0"/>
              <a:t>Copyright © 2024 Aqua Metals, Inc. All Rights Reserved.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11100392" y="6596465"/>
            <a:ext cx="69172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F14B5AC-5319-CAB5-33A0-685A66A48F57}"/>
              </a:ext>
            </a:extLst>
          </p:cNvPr>
          <p:cNvGrpSpPr/>
          <p:nvPr/>
        </p:nvGrpSpPr>
        <p:grpSpPr>
          <a:xfrm>
            <a:off x="2702340" y="1624068"/>
            <a:ext cx="6673021" cy="4176859"/>
            <a:chOff x="2754387" y="1624068"/>
            <a:chExt cx="6673021" cy="41768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ABAC2B0-6EBB-CFF5-99D3-A27F29378E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6544" y="3113733"/>
              <a:ext cx="2563880" cy="1240199"/>
            </a:xfrm>
            <a:custGeom>
              <a:avLst/>
              <a:gdLst>
                <a:gd name="T0" fmla="*/ 1006 w 2784"/>
                <a:gd name="T1" fmla="*/ 692 h 1346"/>
                <a:gd name="T2" fmla="*/ 1120 w 2784"/>
                <a:gd name="T3" fmla="*/ 1335 h 1346"/>
                <a:gd name="T4" fmla="*/ 1129 w 2784"/>
                <a:gd name="T5" fmla="*/ 1345 h 1346"/>
                <a:gd name="T6" fmla="*/ 1136 w 2784"/>
                <a:gd name="T7" fmla="*/ 1346 h 1346"/>
                <a:gd name="T8" fmla="*/ 1142 w 2784"/>
                <a:gd name="T9" fmla="*/ 1345 h 1346"/>
                <a:gd name="T10" fmla="*/ 2774 w 2784"/>
                <a:gd name="T11" fmla="*/ 689 h 1346"/>
                <a:gd name="T12" fmla="*/ 2784 w 2784"/>
                <a:gd name="T13" fmla="*/ 673 h 1346"/>
                <a:gd name="T14" fmla="*/ 2774 w 2784"/>
                <a:gd name="T15" fmla="*/ 658 h 1346"/>
                <a:gd name="T16" fmla="*/ 1142 w 2784"/>
                <a:gd name="T17" fmla="*/ 2 h 1346"/>
                <a:gd name="T18" fmla="*/ 1129 w 2784"/>
                <a:gd name="T19" fmla="*/ 2 h 1346"/>
                <a:gd name="T20" fmla="*/ 1120 w 2784"/>
                <a:gd name="T21" fmla="*/ 12 h 1346"/>
                <a:gd name="T22" fmla="*/ 1006 w 2784"/>
                <a:gd name="T23" fmla="*/ 654 h 1346"/>
                <a:gd name="T24" fmla="*/ 1006 w 2784"/>
                <a:gd name="T25" fmla="*/ 655 h 1346"/>
                <a:gd name="T26" fmla="*/ 0 w 2784"/>
                <a:gd name="T27" fmla="*/ 655 h 1346"/>
                <a:gd name="T28" fmla="*/ 0 w 2784"/>
                <a:gd name="T29" fmla="*/ 692 h 1346"/>
                <a:gd name="T30" fmla="*/ 1006 w 2784"/>
                <a:gd name="T31" fmla="*/ 692 h 1346"/>
                <a:gd name="T32" fmla="*/ 1006 w 2784"/>
                <a:gd name="T33" fmla="*/ 692 h 1346"/>
                <a:gd name="T34" fmla="*/ 1040 w 2784"/>
                <a:gd name="T35" fmla="*/ 655 h 1346"/>
                <a:gd name="T36" fmla="*/ 1146 w 2784"/>
                <a:gd name="T37" fmla="*/ 40 h 1346"/>
                <a:gd name="T38" fmla="*/ 2722 w 2784"/>
                <a:gd name="T39" fmla="*/ 673 h 1346"/>
                <a:gd name="T40" fmla="*/ 1146 w 2784"/>
                <a:gd name="T41" fmla="*/ 1307 h 1346"/>
                <a:gd name="T42" fmla="*/ 1040 w 2784"/>
                <a:gd name="T43" fmla="*/ 692 h 1346"/>
                <a:gd name="T44" fmla="*/ 1040 w 2784"/>
                <a:gd name="T45" fmla="*/ 673 h 1346"/>
                <a:gd name="T46" fmla="*/ 1040 w 2784"/>
                <a:gd name="T47" fmla="*/ 655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4" h="1346">
                  <a:moveTo>
                    <a:pt x="1006" y="692"/>
                  </a:moveTo>
                  <a:cubicBezTo>
                    <a:pt x="1008" y="913"/>
                    <a:pt x="1047" y="1129"/>
                    <a:pt x="1120" y="1335"/>
                  </a:cubicBezTo>
                  <a:cubicBezTo>
                    <a:pt x="1121" y="1339"/>
                    <a:pt x="1125" y="1343"/>
                    <a:pt x="1129" y="1345"/>
                  </a:cubicBezTo>
                  <a:cubicBezTo>
                    <a:pt x="1131" y="1346"/>
                    <a:pt x="1133" y="1346"/>
                    <a:pt x="1136" y="1346"/>
                  </a:cubicBezTo>
                  <a:cubicBezTo>
                    <a:pt x="1138" y="1346"/>
                    <a:pt x="1140" y="1346"/>
                    <a:pt x="1142" y="1345"/>
                  </a:cubicBezTo>
                  <a:cubicBezTo>
                    <a:pt x="2774" y="689"/>
                    <a:pt x="2774" y="689"/>
                    <a:pt x="2774" y="689"/>
                  </a:cubicBezTo>
                  <a:cubicBezTo>
                    <a:pt x="2780" y="687"/>
                    <a:pt x="2784" y="680"/>
                    <a:pt x="2784" y="673"/>
                  </a:cubicBezTo>
                  <a:cubicBezTo>
                    <a:pt x="2784" y="666"/>
                    <a:pt x="2780" y="660"/>
                    <a:pt x="2774" y="658"/>
                  </a:cubicBezTo>
                  <a:cubicBezTo>
                    <a:pt x="1142" y="2"/>
                    <a:pt x="1142" y="2"/>
                    <a:pt x="1142" y="2"/>
                  </a:cubicBezTo>
                  <a:cubicBezTo>
                    <a:pt x="1138" y="0"/>
                    <a:pt x="1133" y="0"/>
                    <a:pt x="1129" y="2"/>
                  </a:cubicBezTo>
                  <a:cubicBezTo>
                    <a:pt x="1125" y="4"/>
                    <a:pt x="1121" y="7"/>
                    <a:pt x="1120" y="12"/>
                  </a:cubicBezTo>
                  <a:cubicBezTo>
                    <a:pt x="1047" y="218"/>
                    <a:pt x="1008" y="434"/>
                    <a:pt x="1006" y="654"/>
                  </a:cubicBezTo>
                  <a:cubicBezTo>
                    <a:pt x="1006" y="655"/>
                    <a:pt x="1006" y="655"/>
                    <a:pt x="1006" y="655"/>
                  </a:cubicBezTo>
                  <a:cubicBezTo>
                    <a:pt x="0" y="655"/>
                    <a:pt x="0" y="655"/>
                    <a:pt x="0" y="655"/>
                  </a:cubicBezTo>
                  <a:cubicBezTo>
                    <a:pt x="0" y="692"/>
                    <a:pt x="0" y="692"/>
                    <a:pt x="0" y="692"/>
                  </a:cubicBezTo>
                  <a:cubicBezTo>
                    <a:pt x="1006" y="692"/>
                    <a:pt x="1006" y="692"/>
                    <a:pt x="1006" y="692"/>
                  </a:cubicBezTo>
                  <a:cubicBezTo>
                    <a:pt x="1006" y="692"/>
                    <a:pt x="1006" y="692"/>
                    <a:pt x="1006" y="692"/>
                  </a:cubicBezTo>
                  <a:close/>
                  <a:moveTo>
                    <a:pt x="1040" y="655"/>
                  </a:moveTo>
                  <a:cubicBezTo>
                    <a:pt x="1042" y="444"/>
                    <a:pt x="1078" y="237"/>
                    <a:pt x="1146" y="40"/>
                  </a:cubicBezTo>
                  <a:cubicBezTo>
                    <a:pt x="2722" y="673"/>
                    <a:pt x="2722" y="673"/>
                    <a:pt x="2722" y="673"/>
                  </a:cubicBezTo>
                  <a:cubicBezTo>
                    <a:pt x="1146" y="1307"/>
                    <a:pt x="1146" y="1307"/>
                    <a:pt x="1146" y="1307"/>
                  </a:cubicBezTo>
                  <a:cubicBezTo>
                    <a:pt x="1078" y="1110"/>
                    <a:pt x="1042" y="903"/>
                    <a:pt x="1040" y="692"/>
                  </a:cubicBezTo>
                  <a:cubicBezTo>
                    <a:pt x="1040" y="686"/>
                    <a:pt x="1040" y="680"/>
                    <a:pt x="1040" y="673"/>
                  </a:cubicBezTo>
                  <a:cubicBezTo>
                    <a:pt x="1040" y="667"/>
                    <a:pt x="1040" y="661"/>
                    <a:pt x="1040" y="655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C592BBE-DB8F-848B-06B5-136F6EDA73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1792" y="2062764"/>
              <a:ext cx="2557387" cy="1539813"/>
            </a:xfrm>
            <a:custGeom>
              <a:avLst/>
              <a:gdLst>
                <a:gd name="T0" fmla="*/ 1911 w 2777"/>
                <a:gd name="T1" fmla="*/ 151 h 1671"/>
                <a:gd name="T2" fmla="*/ 1900 w 2777"/>
                <a:gd name="T3" fmla="*/ 143 h 1671"/>
                <a:gd name="T4" fmla="*/ 1887 w 2777"/>
                <a:gd name="T5" fmla="*/ 145 h 1671"/>
                <a:gd name="T6" fmla="*/ 1452 w 2777"/>
                <a:gd name="T7" fmla="*/ 520 h 1671"/>
                <a:gd name="T8" fmla="*/ 805 w 2777"/>
                <a:gd name="T9" fmla="*/ 4 h 1671"/>
                <a:gd name="T10" fmla="*/ 794 w 2777"/>
                <a:gd name="T11" fmla="*/ 0 h 1671"/>
                <a:gd name="T12" fmla="*/ 0 w 2777"/>
                <a:gd name="T13" fmla="*/ 0 h 1671"/>
                <a:gd name="T14" fmla="*/ 0 w 2777"/>
                <a:gd name="T15" fmla="*/ 37 h 1671"/>
                <a:gd name="T16" fmla="*/ 787 w 2777"/>
                <a:gd name="T17" fmla="*/ 37 h 1671"/>
                <a:gd name="T18" fmla="*/ 1427 w 2777"/>
                <a:gd name="T19" fmla="*/ 548 h 1671"/>
                <a:gd name="T20" fmla="*/ 1411 w 2777"/>
                <a:gd name="T21" fmla="*/ 568 h 1671"/>
                <a:gd name="T22" fmla="*/ 1387 w 2777"/>
                <a:gd name="T23" fmla="*/ 598 h 1671"/>
                <a:gd name="T24" fmla="*/ 1142 w 2777"/>
                <a:gd name="T25" fmla="*/ 1003 h 1671"/>
                <a:gd name="T26" fmla="*/ 1142 w 2777"/>
                <a:gd name="T27" fmla="*/ 1017 h 1671"/>
                <a:gd name="T28" fmla="*/ 1151 w 2777"/>
                <a:gd name="T29" fmla="*/ 1026 h 1671"/>
                <a:gd name="T30" fmla="*/ 2752 w 2777"/>
                <a:gd name="T31" fmla="*/ 1670 h 1671"/>
                <a:gd name="T32" fmla="*/ 2759 w 2777"/>
                <a:gd name="T33" fmla="*/ 1671 h 1671"/>
                <a:gd name="T34" fmla="*/ 2771 w 2777"/>
                <a:gd name="T35" fmla="*/ 1665 h 1671"/>
                <a:gd name="T36" fmla="*/ 2773 w 2777"/>
                <a:gd name="T37" fmla="*/ 1646 h 1671"/>
                <a:gd name="T38" fmla="*/ 1911 w 2777"/>
                <a:gd name="T39" fmla="*/ 151 h 1671"/>
                <a:gd name="T40" fmla="*/ 1180 w 2777"/>
                <a:gd name="T41" fmla="*/ 1001 h 1671"/>
                <a:gd name="T42" fmla="*/ 1414 w 2777"/>
                <a:gd name="T43" fmla="*/ 619 h 1671"/>
                <a:gd name="T44" fmla="*/ 1437 w 2777"/>
                <a:gd name="T45" fmla="*/ 590 h 1671"/>
                <a:gd name="T46" fmla="*/ 1890 w 2777"/>
                <a:gd name="T47" fmla="*/ 184 h 1671"/>
                <a:gd name="T48" fmla="*/ 2719 w 2777"/>
                <a:gd name="T49" fmla="*/ 1620 h 1671"/>
                <a:gd name="T50" fmla="*/ 1180 w 2777"/>
                <a:gd name="T51" fmla="*/ 100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77" h="1671">
                  <a:moveTo>
                    <a:pt x="1911" y="151"/>
                  </a:moveTo>
                  <a:cubicBezTo>
                    <a:pt x="1908" y="147"/>
                    <a:pt x="1904" y="144"/>
                    <a:pt x="1900" y="143"/>
                  </a:cubicBezTo>
                  <a:cubicBezTo>
                    <a:pt x="1895" y="142"/>
                    <a:pt x="1891" y="143"/>
                    <a:pt x="1887" y="145"/>
                  </a:cubicBezTo>
                  <a:cubicBezTo>
                    <a:pt x="1724" y="249"/>
                    <a:pt x="1578" y="374"/>
                    <a:pt x="1452" y="520"/>
                  </a:cubicBezTo>
                  <a:cubicBezTo>
                    <a:pt x="805" y="4"/>
                    <a:pt x="805" y="4"/>
                    <a:pt x="805" y="4"/>
                  </a:cubicBezTo>
                  <a:cubicBezTo>
                    <a:pt x="794" y="0"/>
                    <a:pt x="794" y="0"/>
                    <a:pt x="79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787" y="37"/>
                    <a:pt x="787" y="37"/>
                    <a:pt x="787" y="37"/>
                  </a:cubicBezTo>
                  <a:cubicBezTo>
                    <a:pt x="1427" y="548"/>
                    <a:pt x="1427" y="548"/>
                    <a:pt x="1427" y="548"/>
                  </a:cubicBezTo>
                  <a:cubicBezTo>
                    <a:pt x="1422" y="555"/>
                    <a:pt x="1416" y="562"/>
                    <a:pt x="1411" y="568"/>
                  </a:cubicBezTo>
                  <a:cubicBezTo>
                    <a:pt x="1403" y="578"/>
                    <a:pt x="1395" y="588"/>
                    <a:pt x="1387" y="598"/>
                  </a:cubicBezTo>
                  <a:cubicBezTo>
                    <a:pt x="1289" y="723"/>
                    <a:pt x="1207" y="859"/>
                    <a:pt x="1142" y="1003"/>
                  </a:cubicBezTo>
                  <a:cubicBezTo>
                    <a:pt x="1140" y="1008"/>
                    <a:pt x="1140" y="1012"/>
                    <a:pt x="1142" y="1017"/>
                  </a:cubicBezTo>
                  <a:cubicBezTo>
                    <a:pt x="1143" y="1021"/>
                    <a:pt x="1147" y="1024"/>
                    <a:pt x="1151" y="1026"/>
                  </a:cubicBezTo>
                  <a:cubicBezTo>
                    <a:pt x="2752" y="1670"/>
                    <a:pt x="2752" y="1670"/>
                    <a:pt x="2752" y="1670"/>
                  </a:cubicBezTo>
                  <a:cubicBezTo>
                    <a:pt x="2754" y="1671"/>
                    <a:pt x="2757" y="1671"/>
                    <a:pt x="2759" y="1671"/>
                  </a:cubicBezTo>
                  <a:cubicBezTo>
                    <a:pt x="2763" y="1671"/>
                    <a:pt x="2768" y="1669"/>
                    <a:pt x="2771" y="1665"/>
                  </a:cubicBezTo>
                  <a:cubicBezTo>
                    <a:pt x="2776" y="1660"/>
                    <a:pt x="2777" y="1652"/>
                    <a:pt x="2773" y="1646"/>
                  </a:cubicBezTo>
                  <a:lnTo>
                    <a:pt x="1911" y="151"/>
                  </a:lnTo>
                  <a:close/>
                  <a:moveTo>
                    <a:pt x="1180" y="1001"/>
                  </a:moveTo>
                  <a:cubicBezTo>
                    <a:pt x="1243" y="866"/>
                    <a:pt x="1321" y="737"/>
                    <a:pt x="1414" y="619"/>
                  </a:cubicBezTo>
                  <a:cubicBezTo>
                    <a:pt x="1422" y="609"/>
                    <a:pt x="1429" y="599"/>
                    <a:pt x="1437" y="590"/>
                  </a:cubicBezTo>
                  <a:cubicBezTo>
                    <a:pt x="1566" y="431"/>
                    <a:pt x="1719" y="295"/>
                    <a:pt x="1890" y="184"/>
                  </a:cubicBezTo>
                  <a:cubicBezTo>
                    <a:pt x="2719" y="1620"/>
                    <a:pt x="2719" y="1620"/>
                    <a:pt x="2719" y="1620"/>
                  </a:cubicBezTo>
                  <a:lnTo>
                    <a:pt x="1180" y="100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30FE935-8FF3-891D-49F7-D85BD11799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358" y="3865087"/>
              <a:ext cx="2551821" cy="1546306"/>
            </a:xfrm>
            <a:custGeom>
              <a:avLst/>
              <a:gdLst>
                <a:gd name="T0" fmla="*/ 2746 w 2771"/>
                <a:gd name="T1" fmla="*/ 3 h 1679"/>
                <a:gd name="T2" fmla="*/ 1145 w 2771"/>
                <a:gd name="T3" fmla="*/ 647 h 1679"/>
                <a:gd name="T4" fmla="*/ 1136 w 2771"/>
                <a:gd name="T5" fmla="*/ 656 h 1679"/>
                <a:gd name="T6" fmla="*/ 1136 w 2771"/>
                <a:gd name="T7" fmla="*/ 669 h 1679"/>
                <a:gd name="T8" fmla="*/ 1381 w 2771"/>
                <a:gd name="T9" fmla="*/ 1075 h 1679"/>
                <a:gd name="T10" fmla="*/ 1405 w 2771"/>
                <a:gd name="T11" fmla="*/ 1104 h 1679"/>
                <a:gd name="T12" fmla="*/ 1427 w 2771"/>
                <a:gd name="T13" fmla="*/ 1131 h 1679"/>
                <a:gd name="T14" fmla="*/ 788 w 2771"/>
                <a:gd name="T15" fmla="*/ 1642 h 1679"/>
                <a:gd name="T16" fmla="*/ 0 w 2771"/>
                <a:gd name="T17" fmla="*/ 1642 h 1679"/>
                <a:gd name="T18" fmla="*/ 0 w 2771"/>
                <a:gd name="T19" fmla="*/ 1679 h 1679"/>
                <a:gd name="T20" fmla="*/ 794 w 2771"/>
                <a:gd name="T21" fmla="*/ 1679 h 1679"/>
                <a:gd name="T22" fmla="*/ 806 w 2771"/>
                <a:gd name="T23" fmla="*/ 1675 h 1679"/>
                <a:gd name="T24" fmla="*/ 1452 w 2771"/>
                <a:gd name="T25" fmla="*/ 1160 h 1679"/>
                <a:gd name="T26" fmla="*/ 1881 w 2771"/>
                <a:gd name="T27" fmla="*/ 1527 h 1679"/>
                <a:gd name="T28" fmla="*/ 1890 w 2771"/>
                <a:gd name="T29" fmla="*/ 1530 h 1679"/>
                <a:gd name="T30" fmla="*/ 1894 w 2771"/>
                <a:gd name="T31" fmla="*/ 1529 h 1679"/>
                <a:gd name="T32" fmla="*/ 1905 w 2771"/>
                <a:gd name="T33" fmla="*/ 1521 h 1679"/>
                <a:gd name="T34" fmla="*/ 2767 w 2771"/>
                <a:gd name="T35" fmla="*/ 27 h 1679"/>
                <a:gd name="T36" fmla="*/ 2765 w 2771"/>
                <a:gd name="T37" fmla="*/ 7 h 1679"/>
                <a:gd name="T38" fmla="*/ 2746 w 2771"/>
                <a:gd name="T39" fmla="*/ 3 h 1679"/>
                <a:gd name="T40" fmla="*/ 1884 w 2771"/>
                <a:gd name="T41" fmla="*/ 1489 h 1679"/>
                <a:gd name="T42" fmla="*/ 1431 w 2771"/>
                <a:gd name="T43" fmla="*/ 1083 h 1679"/>
                <a:gd name="T44" fmla="*/ 1408 w 2771"/>
                <a:gd name="T45" fmla="*/ 1054 h 1679"/>
                <a:gd name="T46" fmla="*/ 1174 w 2771"/>
                <a:gd name="T47" fmla="*/ 671 h 1679"/>
                <a:gd name="T48" fmla="*/ 2713 w 2771"/>
                <a:gd name="T49" fmla="*/ 53 h 1679"/>
                <a:gd name="T50" fmla="*/ 1884 w 2771"/>
                <a:gd name="T51" fmla="*/ 1489 h 1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71" h="1679">
                  <a:moveTo>
                    <a:pt x="2746" y="3"/>
                  </a:moveTo>
                  <a:cubicBezTo>
                    <a:pt x="1145" y="647"/>
                    <a:pt x="1145" y="647"/>
                    <a:pt x="1145" y="647"/>
                  </a:cubicBezTo>
                  <a:cubicBezTo>
                    <a:pt x="1141" y="648"/>
                    <a:pt x="1137" y="652"/>
                    <a:pt x="1136" y="656"/>
                  </a:cubicBezTo>
                  <a:cubicBezTo>
                    <a:pt x="1134" y="660"/>
                    <a:pt x="1134" y="665"/>
                    <a:pt x="1136" y="669"/>
                  </a:cubicBezTo>
                  <a:cubicBezTo>
                    <a:pt x="1201" y="813"/>
                    <a:pt x="1284" y="950"/>
                    <a:pt x="1381" y="1075"/>
                  </a:cubicBezTo>
                  <a:cubicBezTo>
                    <a:pt x="1389" y="1085"/>
                    <a:pt x="1397" y="1095"/>
                    <a:pt x="1405" y="1104"/>
                  </a:cubicBezTo>
                  <a:cubicBezTo>
                    <a:pt x="1412" y="1113"/>
                    <a:pt x="1420" y="1122"/>
                    <a:pt x="1427" y="1131"/>
                  </a:cubicBezTo>
                  <a:cubicBezTo>
                    <a:pt x="788" y="1642"/>
                    <a:pt x="788" y="1642"/>
                    <a:pt x="788" y="1642"/>
                  </a:cubicBezTo>
                  <a:cubicBezTo>
                    <a:pt x="0" y="1642"/>
                    <a:pt x="0" y="1642"/>
                    <a:pt x="0" y="1642"/>
                  </a:cubicBezTo>
                  <a:cubicBezTo>
                    <a:pt x="0" y="1679"/>
                    <a:pt x="0" y="1679"/>
                    <a:pt x="0" y="1679"/>
                  </a:cubicBezTo>
                  <a:cubicBezTo>
                    <a:pt x="794" y="1679"/>
                    <a:pt x="794" y="1679"/>
                    <a:pt x="794" y="1679"/>
                  </a:cubicBezTo>
                  <a:cubicBezTo>
                    <a:pt x="806" y="1675"/>
                    <a:pt x="806" y="1675"/>
                    <a:pt x="806" y="1675"/>
                  </a:cubicBezTo>
                  <a:cubicBezTo>
                    <a:pt x="1452" y="1160"/>
                    <a:pt x="1452" y="1160"/>
                    <a:pt x="1452" y="1160"/>
                  </a:cubicBezTo>
                  <a:cubicBezTo>
                    <a:pt x="1577" y="1302"/>
                    <a:pt x="1721" y="1426"/>
                    <a:pt x="1881" y="1527"/>
                  </a:cubicBezTo>
                  <a:cubicBezTo>
                    <a:pt x="1884" y="1529"/>
                    <a:pt x="1887" y="1530"/>
                    <a:pt x="1890" y="1530"/>
                  </a:cubicBezTo>
                  <a:cubicBezTo>
                    <a:pt x="1891" y="1530"/>
                    <a:pt x="1893" y="1530"/>
                    <a:pt x="1894" y="1529"/>
                  </a:cubicBezTo>
                  <a:cubicBezTo>
                    <a:pt x="1898" y="1528"/>
                    <a:pt x="1902" y="1525"/>
                    <a:pt x="1905" y="1521"/>
                  </a:cubicBezTo>
                  <a:cubicBezTo>
                    <a:pt x="2767" y="27"/>
                    <a:pt x="2767" y="27"/>
                    <a:pt x="2767" y="27"/>
                  </a:cubicBezTo>
                  <a:cubicBezTo>
                    <a:pt x="2771" y="21"/>
                    <a:pt x="2770" y="13"/>
                    <a:pt x="2765" y="7"/>
                  </a:cubicBezTo>
                  <a:cubicBezTo>
                    <a:pt x="2761" y="2"/>
                    <a:pt x="2753" y="0"/>
                    <a:pt x="2746" y="3"/>
                  </a:cubicBezTo>
                  <a:close/>
                  <a:moveTo>
                    <a:pt x="1884" y="1489"/>
                  </a:moveTo>
                  <a:cubicBezTo>
                    <a:pt x="1713" y="1378"/>
                    <a:pt x="1560" y="1242"/>
                    <a:pt x="1431" y="1083"/>
                  </a:cubicBezTo>
                  <a:cubicBezTo>
                    <a:pt x="1423" y="1073"/>
                    <a:pt x="1416" y="1064"/>
                    <a:pt x="1408" y="1054"/>
                  </a:cubicBezTo>
                  <a:cubicBezTo>
                    <a:pt x="1316" y="936"/>
                    <a:pt x="1237" y="807"/>
                    <a:pt x="1174" y="671"/>
                  </a:cubicBezTo>
                  <a:cubicBezTo>
                    <a:pt x="2713" y="53"/>
                    <a:pt x="2713" y="53"/>
                    <a:pt x="2713" y="53"/>
                  </a:cubicBezTo>
                  <a:lnTo>
                    <a:pt x="1884" y="148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EC3E237-33B7-9F94-94A5-D2DEE1087E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9834" y="2062764"/>
              <a:ext cx="2560169" cy="1539813"/>
            </a:xfrm>
            <a:custGeom>
              <a:avLst/>
              <a:gdLst>
                <a:gd name="T0" fmla="*/ 18 w 2780"/>
                <a:gd name="T1" fmla="*/ 1671 h 1671"/>
                <a:gd name="T2" fmla="*/ 25 w 2780"/>
                <a:gd name="T3" fmla="*/ 1670 h 1671"/>
                <a:gd name="T4" fmla="*/ 1626 w 2780"/>
                <a:gd name="T5" fmla="*/ 1026 h 1671"/>
                <a:gd name="T6" fmla="*/ 1635 w 2780"/>
                <a:gd name="T7" fmla="*/ 1017 h 1671"/>
                <a:gd name="T8" fmla="*/ 1635 w 2780"/>
                <a:gd name="T9" fmla="*/ 1003 h 1671"/>
                <a:gd name="T10" fmla="*/ 1390 w 2780"/>
                <a:gd name="T11" fmla="*/ 598 h 1671"/>
                <a:gd name="T12" fmla="*/ 1366 w 2780"/>
                <a:gd name="T13" fmla="*/ 568 h 1671"/>
                <a:gd name="T14" fmla="*/ 1351 w 2780"/>
                <a:gd name="T15" fmla="*/ 550 h 1671"/>
                <a:gd name="T16" fmla="*/ 1992 w 2780"/>
                <a:gd name="T17" fmla="*/ 37 h 1671"/>
                <a:gd name="T18" fmla="*/ 2780 w 2780"/>
                <a:gd name="T19" fmla="*/ 37 h 1671"/>
                <a:gd name="T20" fmla="*/ 2780 w 2780"/>
                <a:gd name="T21" fmla="*/ 0 h 1671"/>
                <a:gd name="T22" fmla="*/ 1986 w 2780"/>
                <a:gd name="T23" fmla="*/ 0 h 1671"/>
                <a:gd name="T24" fmla="*/ 1974 w 2780"/>
                <a:gd name="T25" fmla="*/ 4 h 1671"/>
                <a:gd name="T26" fmla="*/ 1326 w 2780"/>
                <a:gd name="T27" fmla="*/ 521 h 1671"/>
                <a:gd name="T28" fmla="*/ 890 w 2780"/>
                <a:gd name="T29" fmla="*/ 145 h 1671"/>
                <a:gd name="T30" fmla="*/ 877 w 2780"/>
                <a:gd name="T31" fmla="*/ 143 h 1671"/>
                <a:gd name="T32" fmla="*/ 866 w 2780"/>
                <a:gd name="T33" fmla="*/ 151 h 1671"/>
                <a:gd name="T34" fmla="*/ 4 w 2780"/>
                <a:gd name="T35" fmla="*/ 1646 h 1671"/>
                <a:gd name="T36" fmla="*/ 5 w 2780"/>
                <a:gd name="T37" fmla="*/ 1665 h 1671"/>
                <a:gd name="T38" fmla="*/ 18 w 2780"/>
                <a:gd name="T39" fmla="*/ 1671 h 1671"/>
                <a:gd name="T40" fmla="*/ 887 w 2780"/>
                <a:gd name="T41" fmla="*/ 184 h 1671"/>
                <a:gd name="T42" fmla="*/ 1340 w 2780"/>
                <a:gd name="T43" fmla="*/ 590 h 1671"/>
                <a:gd name="T44" fmla="*/ 1363 w 2780"/>
                <a:gd name="T45" fmla="*/ 619 h 1671"/>
                <a:gd name="T46" fmla="*/ 1597 w 2780"/>
                <a:gd name="T47" fmla="*/ 1001 h 1671"/>
                <a:gd name="T48" fmla="*/ 58 w 2780"/>
                <a:gd name="T49" fmla="*/ 1620 h 1671"/>
                <a:gd name="T50" fmla="*/ 887 w 2780"/>
                <a:gd name="T51" fmla="*/ 184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80" h="1671">
                  <a:moveTo>
                    <a:pt x="18" y="1671"/>
                  </a:moveTo>
                  <a:cubicBezTo>
                    <a:pt x="20" y="1671"/>
                    <a:pt x="23" y="1671"/>
                    <a:pt x="25" y="1670"/>
                  </a:cubicBezTo>
                  <a:cubicBezTo>
                    <a:pt x="1626" y="1026"/>
                    <a:pt x="1626" y="1026"/>
                    <a:pt x="1626" y="1026"/>
                  </a:cubicBezTo>
                  <a:cubicBezTo>
                    <a:pt x="1630" y="1024"/>
                    <a:pt x="1634" y="1021"/>
                    <a:pt x="1635" y="1017"/>
                  </a:cubicBezTo>
                  <a:cubicBezTo>
                    <a:pt x="1637" y="1012"/>
                    <a:pt x="1637" y="1008"/>
                    <a:pt x="1635" y="1003"/>
                  </a:cubicBezTo>
                  <a:cubicBezTo>
                    <a:pt x="1570" y="859"/>
                    <a:pt x="1487" y="723"/>
                    <a:pt x="1390" y="598"/>
                  </a:cubicBezTo>
                  <a:cubicBezTo>
                    <a:pt x="1382" y="588"/>
                    <a:pt x="1374" y="578"/>
                    <a:pt x="1366" y="568"/>
                  </a:cubicBezTo>
                  <a:cubicBezTo>
                    <a:pt x="1361" y="562"/>
                    <a:pt x="1356" y="556"/>
                    <a:pt x="1351" y="550"/>
                  </a:cubicBezTo>
                  <a:cubicBezTo>
                    <a:pt x="1992" y="37"/>
                    <a:pt x="1992" y="37"/>
                    <a:pt x="1992" y="37"/>
                  </a:cubicBezTo>
                  <a:cubicBezTo>
                    <a:pt x="2780" y="37"/>
                    <a:pt x="2780" y="37"/>
                    <a:pt x="2780" y="37"/>
                  </a:cubicBezTo>
                  <a:cubicBezTo>
                    <a:pt x="2780" y="0"/>
                    <a:pt x="2780" y="0"/>
                    <a:pt x="2780" y="0"/>
                  </a:cubicBezTo>
                  <a:cubicBezTo>
                    <a:pt x="1986" y="0"/>
                    <a:pt x="1986" y="0"/>
                    <a:pt x="1986" y="0"/>
                  </a:cubicBezTo>
                  <a:cubicBezTo>
                    <a:pt x="1974" y="4"/>
                    <a:pt x="1974" y="4"/>
                    <a:pt x="1974" y="4"/>
                  </a:cubicBezTo>
                  <a:cubicBezTo>
                    <a:pt x="1326" y="521"/>
                    <a:pt x="1326" y="521"/>
                    <a:pt x="1326" y="521"/>
                  </a:cubicBezTo>
                  <a:cubicBezTo>
                    <a:pt x="1200" y="375"/>
                    <a:pt x="1053" y="249"/>
                    <a:pt x="890" y="145"/>
                  </a:cubicBezTo>
                  <a:cubicBezTo>
                    <a:pt x="886" y="143"/>
                    <a:pt x="882" y="142"/>
                    <a:pt x="877" y="143"/>
                  </a:cubicBezTo>
                  <a:cubicBezTo>
                    <a:pt x="873" y="144"/>
                    <a:pt x="869" y="147"/>
                    <a:pt x="866" y="151"/>
                  </a:cubicBezTo>
                  <a:cubicBezTo>
                    <a:pt x="4" y="1646"/>
                    <a:pt x="4" y="1646"/>
                    <a:pt x="4" y="1646"/>
                  </a:cubicBezTo>
                  <a:cubicBezTo>
                    <a:pt x="0" y="1652"/>
                    <a:pt x="1" y="1660"/>
                    <a:pt x="5" y="1665"/>
                  </a:cubicBezTo>
                  <a:cubicBezTo>
                    <a:pt x="9" y="1669"/>
                    <a:pt x="13" y="1671"/>
                    <a:pt x="18" y="1671"/>
                  </a:cubicBezTo>
                  <a:close/>
                  <a:moveTo>
                    <a:pt x="887" y="184"/>
                  </a:moveTo>
                  <a:cubicBezTo>
                    <a:pt x="1058" y="295"/>
                    <a:pt x="1211" y="431"/>
                    <a:pt x="1340" y="590"/>
                  </a:cubicBezTo>
                  <a:cubicBezTo>
                    <a:pt x="1348" y="599"/>
                    <a:pt x="1355" y="609"/>
                    <a:pt x="1363" y="619"/>
                  </a:cubicBezTo>
                  <a:cubicBezTo>
                    <a:pt x="1455" y="737"/>
                    <a:pt x="1534" y="866"/>
                    <a:pt x="1597" y="1001"/>
                  </a:cubicBezTo>
                  <a:cubicBezTo>
                    <a:pt x="58" y="1620"/>
                    <a:pt x="58" y="1620"/>
                    <a:pt x="58" y="1620"/>
                  </a:cubicBezTo>
                  <a:lnTo>
                    <a:pt x="887" y="184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F1FA162-CF91-E033-9E6B-828DC82382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9834" y="3865087"/>
              <a:ext cx="2553676" cy="1546306"/>
            </a:xfrm>
            <a:custGeom>
              <a:avLst/>
              <a:gdLst>
                <a:gd name="T0" fmla="*/ 1345 w 2773"/>
                <a:gd name="T1" fmla="*/ 1130 h 1679"/>
                <a:gd name="T2" fmla="*/ 1366 w 2773"/>
                <a:gd name="T3" fmla="*/ 1104 h 1679"/>
                <a:gd name="T4" fmla="*/ 1390 w 2773"/>
                <a:gd name="T5" fmla="*/ 1075 h 1679"/>
                <a:gd name="T6" fmla="*/ 1635 w 2773"/>
                <a:gd name="T7" fmla="*/ 669 h 1679"/>
                <a:gd name="T8" fmla="*/ 1635 w 2773"/>
                <a:gd name="T9" fmla="*/ 656 h 1679"/>
                <a:gd name="T10" fmla="*/ 1626 w 2773"/>
                <a:gd name="T11" fmla="*/ 647 h 1679"/>
                <a:gd name="T12" fmla="*/ 25 w 2773"/>
                <a:gd name="T13" fmla="*/ 3 h 1679"/>
                <a:gd name="T14" fmla="*/ 5 w 2773"/>
                <a:gd name="T15" fmla="*/ 7 h 1679"/>
                <a:gd name="T16" fmla="*/ 4 w 2773"/>
                <a:gd name="T17" fmla="*/ 27 h 1679"/>
                <a:gd name="T18" fmla="*/ 866 w 2773"/>
                <a:gd name="T19" fmla="*/ 1521 h 1679"/>
                <a:gd name="T20" fmla="*/ 877 w 2773"/>
                <a:gd name="T21" fmla="*/ 1529 h 1679"/>
                <a:gd name="T22" fmla="*/ 881 w 2773"/>
                <a:gd name="T23" fmla="*/ 1530 h 1679"/>
                <a:gd name="T24" fmla="*/ 890 w 2773"/>
                <a:gd name="T25" fmla="*/ 1527 h 1679"/>
                <a:gd name="T26" fmla="*/ 1320 w 2773"/>
                <a:gd name="T27" fmla="*/ 1158 h 1679"/>
                <a:gd name="T28" fmla="*/ 1968 w 2773"/>
                <a:gd name="T29" fmla="*/ 1675 h 1679"/>
                <a:gd name="T30" fmla="*/ 1980 w 2773"/>
                <a:gd name="T31" fmla="*/ 1679 h 1679"/>
                <a:gd name="T32" fmla="*/ 2773 w 2773"/>
                <a:gd name="T33" fmla="*/ 1679 h 1679"/>
                <a:gd name="T34" fmla="*/ 2773 w 2773"/>
                <a:gd name="T35" fmla="*/ 1642 h 1679"/>
                <a:gd name="T36" fmla="*/ 1986 w 2773"/>
                <a:gd name="T37" fmla="*/ 1642 h 1679"/>
                <a:gd name="T38" fmla="*/ 1345 w 2773"/>
                <a:gd name="T39" fmla="*/ 1130 h 1679"/>
                <a:gd name="T40" fmla="*/ 887 w 2773"/>
                <a:gd name="T41" fmla="*/ 1489 h 1679"/>
                <a:gd name="T42" fmla="*/ 58 w 2773"/>
                <a:gd name="T43" fmla="*/ 53 h 1679"/>
                <a:gd name="T44" fmla="*/ 1597 w 2773"/>
                <a:gd name="T45" fmla="*/ 671 h 1679"/>
                <a:gd name="T46" fmla="*/ 1363 w 2773"/>
                <a:gd name="T47" fmla="*/ 1054 h 1679"/>
                <a:gd name="T48" fmla="*/ 1340 w 2773"/>
                <a:gd name="T49" fmla="*/ 1083 h 1679"/>
                <a:gd name="T50" fmla="*/ 887 w 2773"/>
                <a:gd name="T51" fmla="*/ 1489 h 1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73" h="1679">
                  <a:moveTo>
                    <a:pt x="1345" y="1130"/>
                  </a:moveTo>
                  <a:cubicBezTo>
                    <a:pt x="1352" y="1121"/>
                    <a:pt x="1359" y="1113"/>
                    <a:pt x="1366" y="1104"/>
                  </a:cubicBezTo>
                  <a:cubicBezTo>
                    <a:pt x="1374" y="1094"/>
                    <a:pt x="1382" y="1085"/>
                    <a:pt x="1390" y="1075"/>
                  </a:cubicBezTo>
                  <a:cubicBezTo>
                    <a:pt x="1487" y="950"/>
                    <a:pt x="1570" y="813"/>
                    <a:pt x="1635" y="669"/>
                  </a:cubicBezTo>
                  <a:cubicBezTo>
                    <a:pt x="1637" y="665"/>
                    <a:pt x="1637" y="660"/>
                    <a:pt x="1635" y="656"/>
                  </a:cubicBezTo>
                  <a:cubicBezTo>
                    <a:pt x="1634" y="652"/>
                    <a:pt x="1630" y="648"/>
                    <a:pt x="1626" y="647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8" y="0"/>
                    <a:pt x="10" y="2"/>
                    <a:pt x="5" y="7"/>
                  </a:cubicBezTo>
                  <a:cubicBezTo>
                    <a:pt x="1" y="13"/>
                    <a:pt x="0" y="21"/>
                    <a:pt x="4" y="27"/>
                  </a:cubicBezTo>
                  <a:cubicBezTo>
                    <a:pt x="866" y="1521"/>
                    <a:pt x="866" y="1521"/>
                    <a:pt x="866" y="1521"/>
                  </a:cubicBezTo>
                  <a:cubicBezTo>
                    <a:pt x="869" y="1525"/>
                    <a:pt x="873" y="1528"/>
                    <a:pt x="877" y="1529"/>
                  </a:cubicBezTo>
                  <a:cubicBezTo>
                    <a:pt x="878" y="1530"/>
                    <a:pt x="880" y="1530"/>
                    <a:pt x="881" y="1530"/>
                  </a:cubicBezTo>
                  <a:cubicBezTo>
                    <a:pt x="884" y="1530"/>
                    <a:pt x="887" y="1529"/>
                    <a:pt x="890" y="1527"/>
                  </a:cubicBezTo>
                  <a:cubicBezTo>
                    <a:pt x="1051" y="1425"/>
                    <a:pt x="1195" y="1301"/>
                    <a:pt x="1320" y="1158"/>
                  </a:cubicBezTo>
                  <a:cubicBezTo>
                    <a:pt x="1968" y="1675"/>
                    <a:pt x="1968" y="1675"/>
                    <a:pt x="1968" y="1675"/>
                  </a:cubicBezTo>
                  <a:cubicBezTo>
                    <a:pt x="1980" y="1679"/>
                    <a:pt x="1980" y="1679"/>
                    <a:pt x="1980" y="1679"/>
                  </a:cubicBezTo>
                  <a:cubicBezTo>
                    <a:pt x="2773" y="1679"/>
                    <a:pt x="2773" y="1679"/>
                    <a:pt x="2773" y="1679"/>
                  </a:cubicBezTo>
                  <a:cubicBezTo>
                    <a:pt x="2773" y="1642"/>
                    <a:pt x="2773" y="1642"/>
                    <a:pt x="2773" y="1642"/>
                  </a:cubicBezTo>
                  <a:cubicBezTo>
                    <a:pt x="1986" y="1642"/>
                    <a:pt x="1986" y="1642"/>
                    <a:pt x="1986" y="1642"/>
                  </a:cubicBezTo>
                  <a:lnTo>
                    <a:pt x="1345" y="1130"/>
                  </a:lnTo>
                  <a:close/>
                  <a:moveTo>
                    <a:pt x="887" y="1489"/>
                  </a:moveTo>
                  <a:cubicBezTo>
                    <a:pt x="58" y="53"/>
                    <a:pt x="58" y="53"/>
                    <a:pt x="58" y="53"/>
                  </a:cubicBezTo>
                  <a:cubicBezTo>
                    <a:pt x="1597" y="671"/>
                    <a:pt x="1597" y="671"/>
                    <a:pt x="1597" y="671"/>
                  </a:cubicBezTo>
                  <a:cubicBezTo>
                    <a:pt x="1534" y="807"/>
                    <a:pt x="1455" y="936"/>
                    <a:pt x="1363" y="1054"/>
                  </a:cubicBezTo>
                  <a:cubicBezTo>
                    <a:pt x="1355" y="1064"/>
                    <a:pt x="1348" y="1073"/>
                    <a:pt x="1340" y="1083"/>
                  </a:cubicBezTo>
                  <a:cubicBezTo>
                    <a:pt x="1211" y="1242"/>
                    <a:pt x="1058" y="1378"/>
                    <a:pt x="887" y="1489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EE2886A-176C-79EA-8C8B-90D17A2EAD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8589" y="3113733"/>
              <a:ext cx="2566663" cy="1240199"/>
            </a:xfrm>
            <a:custGeom>
              <a:avLst/>
              <a:gdLst>
                <a:gd name="T0" fmla="*/ 1778 w 2787"/>
                <a:gd name="T1" fmla="*/ 655 h 1346"/>
                <a:gd name="T2" fmla="*/ 1778 w 2787"/>
                <a:gd name="T3" fmla="*/ 654 h 1346"/>
                <a:gd name="T4" fmla="*/ 1664 w 2787"/>
                <a:gd name="T5" fmla="*/ 12 h 1346"/>
                <a:gd name="T6" fmla="*/ 1655 w 2787"/>
                <a:gd name="T7" fmla="*/ 2 h 1346"/>
                <a:gd name="T8" fmla="*/ 1642 w 2787"/>
                <a:gd name="T9" fmla="*/ 2 h 1346"/>
                <a:gd name="T10" fmla="*/ 10 w 2787"/>
                <a:gd name="T11" fmla="*/ 658 h 1346"/>
                <a:gd name="T12" fmla="*/ 0 w 2787"/>
                <a:gd name="T13" fmla="*/ 673 h 1346"/>
                <a:gd name="T14" fmla="*/ 10 w 2787"/>
                <a:gd name="T15" fmla="*/ 689 h 1346"/>
                <a:gd name="T16" fmla="*/ 1642 w 2787"/>
                <a:gd name="T17" fmla="*/ 1345 h 1346"/>
                <a:gd name="T18" fmla="*/ 1648 w 2787"/>
                <a:gd name="T19" fmla="*/ 1346 h 1346"/>
                <a:gd name="T20" fmla="*/ 1655 w 2787"/>
                <a:gd name="T21" fmla="*/ 1345 h 1346"/>
                <a:gd name="T22" fmla="*/ 1664 w 2787"/>
                <a:gd name="T23" fmla="*/ 1335 h 1346"/>
                <a:gd name="T24" fmla="*/ 1778 w 2787"/>
                <a:gd name="T25" fmla="*/ 692 h 1346"/>
                <a:gd name="T26" fmla="*/ 1778 w 2787"/>
                <a:gd name="T27" fmla="*/ 692 h 1346"/>
                <a:gd name="T28" fmla="*/ 2787 w 2787"/>
                <a:gd name="T29" fmla="*/ 692 h 1346"/>
                <a:gd name="T30" fmla="*/ 2787 w 2787"/>
                <a:gd name="T31" fmla="*/ 655 h 1346"/>
                <a:gd name="T32" fmla="*/ 1778 w 2787"/>
                <a:gd name="T33" fmla="*/ 655 h 1346"/>
                <a:gd name="T34" fmla="*/ 1744 w 2787"/>
                <a:gd name="T35" fmla="*/ 692 h 1346"/>
                <a:gd name="T36" fmla="*/ 1638 w 2787"/>
                <a:gd name="T37" fmla="*/ 1307 h 1346"/>
                <a:gd name="T38" fmla="*/ 62 w 2787"/>
                <a:gd name="T39" fmla="*/ 673 h 1346"/>
                <a:gd name="T40" fmla="*/ 1638 w 2787"/>
                <a:gd name="T41" fmla="*/ 40 h 1346"/>
                <a:gd name="T42" fmla="*/ 1744 w 2787"/>
                <a:gd name="T43" fmla="*/ 655 h 1346"/>
                <a:gd name="T44" fmla="*/ 1744 w 2787"/>
                <a:gd name="T45" fmla="*/ 673 h 1346"/>
                <a:gd name="T46" fmla="*/ 1744 w 2787"/>
                <a:gd name="T47" fmla="*/ 692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7" h="1346">
                  <a:moveTo>
                    <a:pt x="1778" y="655"/>
                  </a:moveTo>
                  <a:cubicBezTo>
                    <a:pt x="1778" y="655"/>
                    <a:pt x="1778" y="655"/>
                    <a:pt x="1778" y="654"/>
                  </a:cubicBezTo>
                  <a:cubicBezTo>
                    <a:pt x="1776" y="434"/>
                    <a:pt x="1737" y="218"/>
                    <a:pt x="1664" y="12"/>
                  </a:cubicBezTo>
                  <a:cubicBezTo>
                    <a:pt x="1662" y="7"/>
                    <a:pt x="1659" y="4"/>
                    <a:pt x="1655" y="2"/>
                  </a:cubicBezTo>
                  <a:cubicBezTo>
                    <a:pt x="1651" y="0"/>
                    <a:pt x="1646" y="0"/>
                    <a:pt x="1642" y="2"/>
                  </a:cubicBezTo>
                  <a:cubicBezTo>
                    <a:pt x="10" y="658"/>
                    <a:pt x="10" y="658"/>
                    <a:pt x="10" y="658"/>
                  </a:cubicBezTo>
                  <a:cubicBezTo>
                    <a:pt x="4" y="660"/>
                    <a:pt x="0" y="666"/>
                    <a:pt x="0" y="673"/>
                  </a:cubicBezTo>
                  <a:cubicBezTo>
                    <a:pt x="0" y="680"/>
                    <a:pt x="4" y="687"/>
                    <a:pt x="10" y="689"/>
                  </a:cubicBezTo>
                  <a:cubicBezTo>
                    <a:pt x="1642" y="1345"/>
                    <a:pt x="1642" y="1345"/>
                    <a:pt x="1642" y="1345"/>
                  </a:cubicBezTo>
                  <a:cubicBezTo>
                    <a:pt x="1644" y="1346"/>
                    <a:pt x="1646" y="1346"/>
                    <a:pt x="1648" y="1346"/>
                  </a:cubicBezTo>
                  <a:cubicBezTo>
                    <a:pt x="1651" y="1346"/>
                    <a:pt x="1653" y="1346"/>
                    <a:pt x="1655" y="1345"/>
                  </a:cubicBezTo>
                  <a:cubicBezTo>
                    <a:pt x="1659" y="1343"/>
                    <a:pt x="1663" y="1339"/>
                    <a:pt x="1664" y="1335"/>
                  </a:cubicBezTo>
                  <a:cubicBezTo>
                    <a:pt x="1737" y="1129"/>
                    <a:pt x="1776" y="913"/>
                    <a:pt x="1778" y="692"/>
                  </a:cubicBezTo>
                  <a:cubicBezTo>
                    <a:pt x="1778" y="692"/>
                    <a:pt x="1778" y="692"/>
                    <a:pt x="1778" y="692"/>
                  </a:cubicBezTo>
                  <a:cubicBezTo>
                    <a:pt x="2787" y="692"/>
                    <a:pt x="2787" y="692"/>
                    <a:pt x="2787" y="692"/>
                  </a:cubicBezTo>
                  <a:cubicBezTo>
                    <a:pt x="2787" y="655"/>
                    <a:pt x="2787" y="655"/>
                    <a:pt x="2787" y="655"/>
                  </a:cubicBezTo>
                  <a:lnTo>
                    <a:pt x="1778" y="655"/>
                  </a:lnTo>
                  <a:close/>
                  <a:moveTo>
                    <a:pt x="1744" y="692"/>
                  </a:moveTo>
                  <a:cubicBezTo>
                    <a:pt x="1742" y="903"/>
                    <a:pt x="1706" y="1110"/>
                    <a:pt x="1638" y="1307"/>
                  </a:cubicBezTo>
                  <a:cubicBezTo>
                    <a:pt x="62" y="673"/>
                    <a:pt x="62" y="673"/>
                    <a:pt x="62" y="673"/>
                  </a:cubicBezTo>
                  <a:cubicBezTo>
                    <a:pt x="1638" y="40"/>
                    <a:pt x="1638" y="40"/>
                    <a:pt x="1638" y="40"/>
                  </a:cubicBezTo>
                  <a:cubicBezTo>
                    <a:pt x="1706" y="237"/>
                    <a:pt x="1742" y="444"/>
                    <a:pt x="1744" y="655"/>
                  </a:cubicBezTo>
                  <a:cubicBezTo>
                    <a:pt x="1744" y="661"/>
                    <a:pt x="1744" y="667"/>
                    <a:pt x="1744" y="673"/>
                  </a:cubicBezTo>
                  <a:cubicBezTo>
                    <a:pt x="1744" y="680"/>
                    <a:pt x="1744" y="686"/>
                    <a:pt x="1744" y="69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AD63B1A-B105-100F-A0C3-A7ADE4C5E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891" y="2496880"/>
              <a:ext cx="125226" cy="126153"/>
            </a:xfrm>
            <a:prstGeom prst="ellipse">
              <a:avLst/>
            </a:prstGeom>
            <a:solidFill>
              <a:srgbClr val="00A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5D114D4-E96C-B657-D4A7-448B076E5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6833" y="3668437"/>
              <a:ext cx="125226" cy="126153"/>
            </a:xfrm>
            <a:prstGeom prst="ellipse">
              <a:avLst/>
            </a:prstGeom>
            <a:solidFill>
              <a:srgbClr val="00A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0AF2CF0-80D5-259C-20FB-16DE56553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094" y="4852979"/>
              <a:ext cx="126153" cy="127081"/>
            </a:xfrm>
            <a:prstGeom prst="ellipse">
              <a:avLst/>
            </a:prstGeom>
            <a:solidFill>
              <a:srgbClr val="00A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485D5CF-5F1C-863A-F0CE-CD9657088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6751" y="2496880"/>
              <a:ext cx="125226" cy="126153"/>
            </a:xfrm>
            <a:prstGeom prst="ellipse">
              <a:avLst/>
            </a:prstGeom>
            <a:solidFill>
              <a:srgbClr val="00A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3158CB9-DE64-00A0-8C25-C71E7D454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7881" y="3668437"/>
              <a:ext cx="126153" cy="126153"/>
            </a:xfrm>
            <a:prstGeom prst="ellipse">
              <a:avLst/>
            </a:prstGeom>
            <a:solidFill>
              <a:srgbClr val="00A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9C8997A-BBC9-EFB4-6307-A5EC79E39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620" y="4852979"/>
              <a:ext cx="126153" cy="127081"/>
            </a:xfrm>
            <a:prstGeom prst="ellipse">
              <a:avLst/>
            </a:prstGeom>
            <a:solidFill>
              <a:srgbClr val="00A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7A494B7-4D1D-BD7D-F61F-255E375E0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1889" y="1624068"/>
              <a:ext cx="871572" cy="872754"/>
            </a:xfrm>
            <a:prstGeom prst="ellipse">
              <a:avLst/>
            </a:prstGeom>
            <a:solidFill>
              <a:srgbClr val="00A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8">
              <a:extLst>
                <a:ext uri="{FF2B5EF4-FFF2-40B4-BE49-F238E27FC236}">
                  <a16:creationId xmlns:a16="http://schemas.microsoft.com/office/drawing/2014/main" id="{F210B21E-5510-CD5B-8E47-1C44D0E6D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4387" y="3277175"/>
              <a:ext cx="872754" cy="871573"/>
            </a:xfrm>
            <a:prstGeom prst="ellipse">
              <a:avLst/>
            </a:prstGeom>
            <a:solidFill>
              <a:srgbClr val="00A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7863E1D-CE40-BABB-60E2-204C0C9B6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0248" y="2234370"/>
              <a:ext cx="3020258" cy="3021187"/>
            </a:xfrm>
            <a:custGeom>
              <a:avLst/>
              <a:gdLst>
                <a:gd name="T0" fmla="*/ 1653 w 3280"/>
                <a:gd name="T1" fmla="*/ 7 h 3280"/>
                <a:gd name="T2" fmla="*/ 3273 w 3280"/>
                <a:gd name="T3" fmla="*/ 1653 h 3280"/>
                <a:gd name="T4" fmla="*/ 1628 w 3280"/>
                <a:gd name="T5" fmla="*/ 3273 h 3280"/>
                <a:gd name="T6" fmla="*/ 7 w 3280"/>
                <a:gd name="T7" fmla="*/ 1628 h 3280"/>
                <a:gd name="T8" fmla="*/ 1653 w 3280"/>
                <a:gd name="T9" fmla="*/ 7 h 3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0" h="3280">
                  <a:moveTo>
                    <a:pt x="1653" y="7"/>
                  </a:moveTo>
                  <a:cubicBezTo>
                    <a:pt x="2555" y="14"/>
                    <a:pt x="3280" y="751"/>
                    <a:pt x="3273" y="1653"/>
                  </a:cubicBezTo>
                  <a:cubicBezTo>
                    <a:pt x="3266" y="2555"/>
                    <a:pt x="2530" y="3280"/>
                    <a:pt x="1628" y="3273"/>
                  </a:cubicBezTo>
                  <a:cubicBezTo>
                    <a:pt x="726" y="3266"/>
                    <a:pt x="0" y="2530"/>
                    <a:pt x="7" y="1628"/>
                  </a:cubicBezTo>
                  <a:cubicBezTo>
                    <a:pt x="14" y="726"/>
                    <a:pt x="751" y="0"/>
                    <a:pt x="1653" y="7"/>
                  </a:cubicBezTo>
                  <a:close/>
                </a:path>
              </a:pathLst>
            </a:custGeom>
            <a:solidFill>
              <a:schemeClr val="tx2"/>
            </a:solidFill>
            <a:ln w="34925">
              <a:solidFill>
                <a:srgbClr val="C6C6C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0">
              <a:extLst>
                <a:ext uri="{FF2B5EF4-FFF2-40B4-BE49-F238E27FC236}">
                  <a16:creationId xmlns:a16="http://schemas.microsoft.com/office/drawing/2014/main" id="{F6258E84-AA59-CE47-100E-5BAFBF4A5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1889" y="4928173"/>
              <a:ext cx="871572" cy="872754"/>
            </a:xfrm>
            <a:prstGeom prst="ellipse">
              <a:avLst/>
            </a:prstGeom>
            <a:solidFill>
              <a:srgbClr val="00A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1">
              <a:extLst>
                <a:ext uri="{FF2B5EF4-FFF2-40B4-BE49-F238E27FC236}">
                  <a16:creationId xmlns:a16="http://schemas.microsoft.com/office/drawing/2014/main" id="{C0F8E77F-2133-C9FD-769F-16A8B7AD1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1113" y="1701001"/>
              <a:ext cx="686422" cy="687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2">
              <a:extLst>
                <a:ext uri="{FF2B5EF4-FFF2-40B4-BE49-F238E27FC236}">
                  <a16:creationId xmlns:a16="http://schemas.microsoft.com/office/drawing/2014/main" id="{A43F92F8-C952-A8FC-927B-7E246BF0C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7279" y="1624068"/>
              <a:ext cx="872754" cy="872754"/>
            </a:xfrm>
            <a:prstGeom prst="ellipse">
              <a:avLst/>
            </a:prstGeom>
            <a:solidFill>
              <a:srgbClr val="00A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3">
              <a:extLst>
                <a:ext uri="{FF2B5EF4-FFF2-40B4-BE49-F238E27FC236}">
                  <a16:creationId xmlns:a16="http://schemas.microsoft.com/office/drawing/2014/main" id="{22ED74BE-9E49-D31C-56E7-708921A19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7560" y="3353981"/>
              <a:ext cx="687350" cy="687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4">
              <a:extLst>
                <a:ext uri="{FF2B5EF4-FFF2-40B4-BE49-F238E27FC236}">
                  <a16:creationId xmlns:a16="http://schemas.microsoft.com/office/drawing/2014/main" id="{4646538E-72B6-8265-EB17-CD0C5CAAD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4654" y="3277175"/>
              <a:ext cx="872754" cy="871573"/>
            </a:xfrm>
            <a:prstGeom prst="ellipse">
              <a:avLst/>
            </a:prstGeom>
            <a:solidFill>
              <a:srgbClr val="00A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5">
              <a:extLst>
                <a:ext uri="{FF2B5EF4-FFF2-40B4-BE49-F238E27FC236}">
                  <a16:creationId xmlns:a16="http://schemas.microsoft.com/office/drawing/2014/main" id="{548A9155-615F-0DDB-7341-3BBE92DC1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1113" y="5005105"/>
              <a:ext cx="686422" cy="687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26">
              <a:extLst>
                <a:ext uri="{FF2B5EF4-FFF2-40B4-BE49-F238E27FC236}">
                  <a16:creationId xmlns:a16="http://schemas.microsoft.com/office/drawing/2014/main" id="{D4A88579-12C3-8816-CFE2-B2132ADC3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7279" y="4928173"/>
              <a:ext cx="872754" cy="872754"/>
            </a:xfrm>
            <a:prstGeom prst="ellipse">
              <a:avLst/>
            </a:prstGeom>
            <a:solidFill>
              <a:srgbClr val="00A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1B6B720-C569-D21B-49F7-6865B6C184A3}"/>
              </a:ext>
            </a:extLst>
          </p:cNvPr>
          <p:cNvSpPr txBox="1"/>
          <p:nvPr/>
        </p:nvSpPr>
        <p:spPr>
          <a:xfrm>
            <a:off x="247816" y="1271000"/>
            <a:ext cx="2352675" cy="14003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Replaces furnaces and heavy chemical use with 100% electricity-powered and closed-loop recycling, creating fundamentally non-polluting, cost-efficient solution that generates minimal waste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79370F-CF76-F498-AFE9-D6CDF492AA05}"/>
              </a:ext>
            </a:extLst>
          </p:cNvPr>
          <p:cNvSpPr txBox="1"/>
          <p:nvPr/>
        </p:nvSpPr>
        <p:spPr>
          <a:xfrm>
            <a:off x="310736" y="3497600"/>
            <a:ext cx="2163581" cy="4001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Proven for LABs and expanding to </a:t>
            </a:r>
            <a:r>
              <a:rPr lang="en-US" sz="13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LiBs</a:t>
            </a:r>
            <a:endParaRPr lang="en-US" sz="13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447A3-B8F9-A549-C7DC-9D78E598C58A}"/>
              </a:ext>
            </a:extLst>
          </p:cNvPr>
          <p:cNvSpPr txBox="1"/>
          <p:nvPr/>
        </p:nvSpPr>
        <p:spPr>
          <a:xfrm>
            <a:off x="434288" y="5126022"/>
            <a:ext cx="2163581" cy="7540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300" b="1" dirty="0">
                <a:solidFill>
                  <a:schemeClr val="accent1"/>
                </a:solidFill>
                <a:latin typeface="+mj-lt"/>
              </a:rPr>
              <a:t>Strong IP protection:</a:t>
            </a:r>
          </a:p>
          <a:p>
            <a:pPr algn="r">
              <a:spcAft>
                <a:spcPts val="600"/>
              </a:spcAft>
            </a:pPr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73 global patents</a:t>
            </a:r>
          </a:p>
          <a:p>
            <a:pPr algn="r">
              <a:spcAft>
                <a:spcPts val="600"/>
              </a:spcAft>
            </a:pPr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43 patents pending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96636F-19DD-1C1C-89C6-EFCA1F38A014}"/>
              </a:ext>
            </a:extLst>
          </p:cNvPr>
          <p:cNvSpPr txBox="1"/>
          <p:nvPr/>
        </p:nvSpPr>
        <p:spPr>
          <a:xfrm>
            <a:off x="9439441" y="1559929"/>
            <a:ext cx="2352675" cy="80021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Recovers the high-value metals lost in smelting (like lithium and manganese), and produces high purity products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EDE57D-F70E-3824-1C58-B54D51DD65E4}"/>
              </a:ext>
            </a:extLst>
          </p:cNvPr>
          <p:cNvSpPr txBox="1"/>
          <p:nvPr/>
        </p:nvSpPr>
        <p:spPr>
          <a:xfrm>
            <a:off x="9516691" y="3290621"/>
            <a:ext cx="2163581" cy="80021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Safer work environment, less hazardous materials, eliminates constant trainloads of chemicals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7C8C10-0D14-9372-C674-6AC3A508CDE5}"/>
              </a:ext>
            </a:extLst>
          </p:cNvPr>
          <p:cNvSpPr txBox="1"/>
          <p:nvPr/>
        </p:nvSpPr>
        <p:spPr>
          <a:xfrm>
            <a:off x="9439275" y="4636355"/>
            <a:ext cx="2553676" cy="167738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b="1" dirty="0">
                <a:solidFill>
                  <a:schemeClr val="accent1"/>
                </a:solidFill>
                <a:latin typeface="+mj-lt"/>
              </a:rPr>
              <a:t>The only recycling process that: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Produces lithium hydroxide directly (or Li2CO3), reclaims high purity metals (not salts), regenerates chemicals used in closed-loop system, and has a clear pathway to net-zero operations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24D1F8E-7C0A-52A3-0B10-877B13812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486" y="1857197"/>
            <a:ext cx="411134" cy="41113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B7202D1-C915-367D-5791-E0B9BDF2D8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737" y="3501134"/>
            <a:ext cx="426010" cy="42601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D7EAE88-9121-F6CB-7A24-2B928AB0D3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664" y="5145848"/>
            <a:ext cx="443430" cy="44343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95A319B-8820-40D2-E1BA-A83B5B92E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677" y="1802168"/>
            <a:ext cx="443199" cy="4431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C694A3E-8777-EEF3-88DC-6AFBEDEE6B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3" y="3475645"/>
            <a:ext cx="422065" cy="4220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826FFAE-1377-1DC0-1C76-618263016A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851" y="5156177"/>
            <a:ext cx="449983" cy="4499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ECCBE23-E831-0F70-B9FD-B8F70DA591D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651" y="2290750"/>
            <a:ext cx="2964808" cy="29648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1028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5C4AA-C5BB-1AA6-4103-DB3A61B74075}"/>
              </a:ext>
            </a:extLst>
          </p:cNvPr>
          <p:cNvSpPr/>
          <p:nvPr/>
        </p:nvSpPr>
        <p:spPr>
          <a:xfrm>
            <a:off x="444501" y="915884"/>
            <a:ext cx="11363469" cy="54201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F44A8808-2171-CD06-C50D-274E7B6931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5" imgH="303" progId="TCLayout.ActiveDocument.1">
                  <p:embed/>
                </p:oleObj>
              </mc:Choice>
              <mc:Fallback>
                <p:oleObj name="think-cell Slide" r:id="rId4" imgW="305" imgH="303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F44A8808-2171-CD06-C50D-274E7B6931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11100392" y="6596465"/>
            <a:ext cx="69172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555BCC-3CEC-3B05-0AF1-8AFB8290ED17}"/>
              </a:ext>
            </a:extLst>
          </p:cNvPr>
          <p:cNvSpPr/>
          <p:nvPr/>
        </p:nvSpPr>
        <p:spPr>
          <a:xfrm>
            <a:off x="444501" y="915884"/>
            <a:ext cx="11347616" cy="170935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273208-8D86-B914-83FE-A19C16B92F96}"/>
              </a:ext>
            </a:extLst>
          </p:cNvPr>
          <p:cNvSpPr/>
          <p:nvPr/>
        </p:nvSpPr>
        <p:spPr>
          <a:xfrm>
            <a:off x="444501" y="2767733"/>
            <a:ext cx="11347616" cy="170935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D187FA-E7D1-B009-C8C1-EA42844BA273}"/>
              </a:ext>
            </a:extLst>
          </p:cNvPr>
          <p:cNvSpPr/>
          <p:nvPr/>
        </p:nvSpPr>
        <p:spPr>
          <a:xfrm>
            <a:off x="444501" y="4619582"/>
            <a:ext cx="11347616" cy="170935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Google Shape;274;p21">
            <a:extLst>
              <a:ext uri="{FF2B5EF4-FFF2-40B4-BE49-F238E27FC236}">
                <a16:creationId xmlns:a16="http://schemas.microsoft.com/office/drawing/2014/main" id="{DD507069-CBAE-CD93-9BCE-6B89194FEAD6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89" y="3184316"/>
            <a:ext cx="621792" cy="62179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275;p21">
            <a:extLst>
              <a:ext uri="{FF2B5EF4-FFF2-40B4-BE49-F238E27FC236}">
                <a16:creationId xmlns:a16="http://schemas.microsoft.com/office/drawing/2014/main" id="{41808CFD-0C6C-8E44-8247-55713FD91054}"/>
              </a:ext>
            </a:extLst>
          </p:cNvPr>
          <p:cNvSpPr txBox="1"/>
          <p:nvPr/>
        </p:nvSpPr>
        <p:spPr>
          <a:xfrm>
            <a:off x="569482" y="3914084"/>
            <a:ext cx="675807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+mn-lt"/>
                <a:ea typeface="Calibri"/>
                <a:cs typeface="Calibri"/>
                <a:sym typeface="Calibri"/>
              </a:rPr>
              <a:t>Batteries</a:t>
            </a:r>
            <a:endParaRPr sz="90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276;p21">
            <a:extLst>
              <a:ext uri="{FF2B5EF4-FFF2-40B4-BE49-F238E27FC236}">
                <a16:creationId xmlns:a16="http://schemas.microsoft.com/office/drawing/2014/main" id="{9A653475-F482-2229-D44F-C08DA9B5B264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102" y="5373330"/>
            <a:ext cx="314674" cy="3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77;p21">
            <a:extLst>
              <a:ext uri="{FF2B5EF4-FFF2-40B4-BE49-F238E27FC236}">
                <a16:creationId xmlns:a16="http://schemas.microsoft.com/office/drawing/2014/main" id="{2CD3D937-F6CF-E349-2408-A9AA10588178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074" y="5373330"/>
            <a:ext cx="314674" cy="3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78;p21">
            <a:extLst>
              <a:ext uri="{FF2B5EF4-FFF2-40B4-BE49-F238E27FC236}">
                <a16:creationId xmlns:a16="http://schemas.microsoft.com/office/drawing/2014/main" id="{D6F63036-9416-EA5B-BF81-31AF712BA847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747" y="5375074"/>
            <a:ext cx="314674" cy="3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79;p21">
            <a:extLst>
              <a:ext uri="{FF2B5EF4-FFF2-40B4-BE49-F238E27FC236}">
                <a16:creationId xmlns:a16="http://schemas.microsoft.com/office/drawing/2014/main" id="{B2990866-3060-5806-42AB-A9049EC8DA06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107" y="3184306"/>
            <a:ext cx="320611" cy="62179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280;p21">
            <a:extLst>
              <a:ext uri="{FF2B5EF4-FFF2-40B4-BE49-F238E27FC236}">
                <a16:creationId xmlns:a16="http://schemas.microsoft.com/office/drawing/2014/main" id="{A58A22D6-7163-32C6-52A0-B1C1E5CEF592}"/>
              </a:ext>
            </a:extLst>
          </p:cNvPr>
          <p:cNvSpPr txBox="1"/>
          <p:nvPr/>
        </p:nvSpPr>
        <p:spPr>
          <a:xfrm>
            <a:off x="1702163" y="3914084"/>
            <a:ext cx="9405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+mn-lt"/>
                <a:ea typeface="Calibri"/>
                <a:cs typeface="Calibri"/>
                <a:sym typeface="Calibri"/>
              </a:rPr>
              <a:t>Break and Separation</a:t>
            </a:r>
            <a:endParaRPr sz="90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281;p21">
            <a:extLst>
              <a:ext uri="{FF2B5EF4-FFF2-40B4-BE49-F238E27FC236}">
                <a16:creationId xmlns:a16="http://schemas.microsoft.com/office/drawing/2014/main" id="{64244126-F536-9D64-0131-DAA578D7280C}"/>
              </a:ext>
            </a:extLst>
          </p:cNvPr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868" y="3184306"/>
            <a:ext cx="621792" cy="62179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282;p21">
            <a:extLst>
              <a:ext uri="{FF2B5EF4-FFF2-40B4-BE49-F238E27FC236}">
                <a16:creationId xmlns:a16="http://schemas.microsoft.com/office/drawing/2014/main" id="{B1AE7120-9ED7-5870-BE0B-F0CE59D9B228}"/>
              </a:ext>
            </a:extLst>
          </p:cNvPr>
          <p:cNvSpPr txBox="1"/>
          <p:nvPr/>
        </p:nvSpPr>
        <p:spPr>
          <a:xfrm>
            <a:off x="2942950" y="3914084"/>
            <a:ext cx="1035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+mn-lt"/>
                <a:ea typeface="Calibri"/>
                <a:cs typeface="Calibri"/>
                <a:sym typeface="Calibri"/>
              </a:rPr>
              <a:t>Black Mass Creation</a:t>
            </a:r>
            <a:endParaRPr sz="90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286;p21">
            <a:extLst>
              <a:ext uri="{FF2B5EF4-FFF2-40B4-BE49-F238E27FC236}">
                <a16:creationId xmlns:a16="http://schemas.microsoft.com/office/drawing/2014/main" id="{5A073E70-3AC0-70B3-5772-6C59AA25FCC6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571" y="5375074"/>
            <a:ext cx="314674" cy="3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87;p21">
            <a:extLst>
              <a:ext uri="{FF2B5EF4-FFF2-40B4-BE49-F238E27FC236}">
                <a16:creationId xmlns:a16="http://schemas.microsoft.com/office/drawing/2014/main" id="{F816670F-C7AF-6737-943A-161FBE89589C}"/>
              </a:ext>
            </a:extLst>
          </p:cNvPr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64" y="5130731"/>
            <a:ext cx="620443" cy="62044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88;p21">
            <a:extLst>
              <a:ext uri="{FF2B5EF4-FFF2-40B4-BE49-F238E27FC236}">
                <a16:creationId xmlns:a16="http://schemas.microsoft.com/office/drawing/2014/main" id="{DE788C00-5123-FCB1-100E-3DC2AC3E3552}"/>
              </a:ext>
            </a:extLst>
          </p:cNvPr>
          <p:cNvSpPr txBox="1"/>
          <p:nvPr/>
        </p:nvSpPr>
        <p:spPr>
          <a:xfrm>
            <a:off x="548721" y="5831514"/>
            <a:ext cx="7173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+mn-lt"/>
                <a:ea typeface="Calibri"/>
                <a:cs typeface="Calibri"/>
                <a:sym typeface="Calibri"/>
              </a:rPr>
              <a:t>Batteries</a:t>
            </a:r>
            <a:endParaRPr sz="90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49" name="Google Shape;289;p21">
            <a:extLst>
              <a:ext uri="{FF2B5EF4-FFF2-40B4-BE49-F238E27FC236}">
                <a16:creationId xmlns:a16="http://schemas.microsoft.com/office/drawing/2014/main" id="{A90D114F-BF92-C4F8-03C4-806FC86E1524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870" y="5130732"/>
            <a:ext cx="319085" cy="62044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290;p21">
            <a:extLst>
              <a:ext uri="{FF2B5EF4-FFF2-40B4-BE49-F238E27FC236}">
                <a16:creationId xmlns:a16="http://schemas.microsoft.com/office/drawing/2014/main" id="{F7BB455A-53C3-C837-6932-35910B4ED72C}"/>
              </a:ext>
            </a:extLst>
          </p:cNvPr>
          <p:cNvSpPr txBox="1"/>
          <p:nvPr/>
        </p:nvSpPr>
        <p:spPr>
          <a:xfrm>
            <a:off x="1721513" y="5831514"/>
            <a:ext cx="901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+mn-lt"/>
                <a:ea typeface="Calibri"/>
                <a:cs typeface="Calibri"/>
                <a:sym typeface="Calibri"/>
              </a:rPr>
              <a:t>Break and Separation</a:t>
            </a:r>
            <a:endParaRPr sz="90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291;p21">
            <a:extLst>
              <a:ext uri="{FF2B5EF4-FFF2-40B4-BE49-F238E27FC236}">
                <a16:creationId xmlns:a16="http://schemas.microsoft.com/office/drawing/2014/main" id="{2D2B699E-FC42-BE7E-F582-0C374A4282DE}"/>
              </a:ext>
            </a:extLst>
          </p:cNvPr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533" y="5130724"/>
            <a:ext cx="620436" cy="62045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292;p21">
            <a:extLst>
              <a:ext uri="{FF2B5EF4-FFF2-40B4-BE49-F238E27FC236}">
                <a16:creationId xmlns:a16="http://schemas.microsoft.com/office/drawing/2014/main" id="{2B998566-3C43-786A-A8CF-D36140A44A0D}"/>
              </a:ext>
            </a:extLst>
          </p:cNvPr>
          <p:cNvSpPr txBox="1"/>
          <p:nvPr/>
        </p:nvSpPr>
        <p:spPr>
          <a:xfrm>
            <a:off x="3009847" y="5831514"/>
            <a:ext cx="901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+mn-lt"/>
                <a:ea typeface="Calibri"/>
                <a:cs typeface="Calibri"/>
                <a:sym typeface="Calibri"/>
              </a:rPr>
              <a:t>Black Mass Creation</a:t>
            </a:r>
            <a:endParaRPr sz="90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294;p21">
            <a:extLst>
              <a:ext uri="{FF2B5EF4-FFF2-40B4-BE49-F238E27FC236}">
                <a16:creationId xmlns:a16="http://schemas.microsoft.com/office/drawing/2014/main" id="{38C7D8F1-53CD-A05F-4203-E2D6B28FD585}"/>
              </a:ext>
            </a:extLst>
          </p:cNvPr>
          <p:cNvSpPr/>
          <p:nvPr/>
        </p:nvSpPr>
        <p:spPr>
          <a:xfrm>
            <a:off x="4505649" y="5115579"/>
            <a:ext cx="620443" cy="62044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+mn-lt"/>
            </a:endParaRPr>
          </a:p>
        </p:txBody>
      </p:sp>
      <p:pic>
        <p:nvPicPr>
          <p:cNvPr id="55" name="Google Shape;295;p21">
            <a:extLst>
              <a:ext uri="{FF2B5EF4-FFF2-40B4-BE49-F238E27FC236}">
                <a16:creationId xmlns:a16="http://schemas.microsoft.com/office/drawing/2014/main" id="{DD58A613-8594-C743-B387-8ECE2847AF2C}"/>
              </a:ext>
            </a:extLst>
          </p:cNvPr>
          <p:cNvPicPr preferRelativeResize="0"/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759" y="5225898"/>
            <a:ext cx="444228" cy="39980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296;p21">
            <a:extLst>
              <a:ext uri="{FF2B5EF4-FFF2-40B4-BE49-F238E27FC236}">
                <a16:creationId xmlns:a16="http://schemas.microsoft.com/office/drawing/2014/main" id="{07DC8813-718F-A436-BBEB-E5F37A4CD837}"/>
              </a:ext>
            </a:extLst>
          </p:cNvPr>
          <p:cNvSpPr txBox="1"/>
          <p:nvPr/>
        </p:nvSpPr>
        <p:spPr>
          <a:xfrm>
            <a:off x="4153578" y="5917349"/>
            <a:ext cx="13245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+mn-lt"/>
                <a:ea typeface="Calibri"/>
                <a:cs typeface="Calibri"/>
                <a:sym typeface="Calibri"/>
              </a:rPr>
              <a:t>AQUAFREFINING</a:t>
            </a:r>
            <a:endParaRPr sz="90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297;p21">
            <a:extLst>
              <a:ext uri="{FF2B5EF4-FFF2-40B4-BE49-F238E27FC236}">
                <a16:creationId xmlns:a16="http://schemas.microsoft.com/office/drawing/2014/main" id="{1FDA4302-4431-2754-19A4-22A0EE9681FC}"/>
              </a:ext>
            </a:extLst>
          </p:cNvPr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9257" y="5041351"/>
            <a:ext cx="709800" cy="70982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298;p21">
            <a:extLst>
              <a:ext uri="{FF2B5EF4-FFF2-40B4-BE49-F238E27FC236}">
                <a16:creationId xmlns:a16="http://schemas.microsoft.com/office/drawing/2014/main" id="{BCF93872-E793-EAC9-3435-A52219CEF459}"/>
              </a:ext>
            </a:extLst>
          </p:cNvPr>
          <p:cNvSpPr txBox="1"/>
          <p:nvPr/>
        </p:nvSpPr>
        <p:spPr>
          <a:xfrm>
            <a:off x="5590110" y="5831525"/>
            <a:ext cx="12081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+mn-lt"/>
                <a:ea typeface="Calibri"/>
                <a:cs typeface="Calibri"/>
                <a:sym typeface="Calibri"/>
              </a:rPr>
              <a:t>High purity metals plated</a:t>
            </a:r>
            <a:endParaRPr sz="90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300;p21">
            <a:extLst>
              <a:ext uri="{FF2B5EF4-FFF2-40B4-BE49-F238E27FC236}">
                <a16:creationId xmlns:a16="http://schemas.microsoft.com/office/drawing/2014/main" id="{4C6F361B-0277-35A5-167E-87C12CF9E3FA}"/>
              </a:ext>
            </a:extLst>
          </p:cNvPr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729" y="5078385"/>
            <a:ext cx="1024169" cy="100549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301;p21">
            <a:extLst>
              <a:ext uri="{FF2B5EF4-FFF2-40B4-BE49-F238E27FC236}">
                <a16:creationId xmlns:a16="http://schemas.microsoft.com/office/drawing/2014/main" id="{44E9498A-BC64-0542-0447-AAE55942CCE7}"/>
              </a:ext>
            </a:extLst>
          </p:cNvPr>
          <p:cNvSpPr txBox="1"/>
          <p:nvPr/>
        </p:nvSpPr>
        <p:spPr>
          <a:xfrm>
            <a:off x="7233626" y="5499024"/>
            <a:ext cx="930387" cy="30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Cathode</a:t>
            </a:r>
            <a:endParaRPr sz="900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Precursors</a:t>
            </a:r>
            <a:endParaRPr sz="900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303;p21">
            <a:extLst>
              <a:ext uri="{FF2B5EF4-FFF2-40B4-BE49-F238E27FC236}">
                <a16:creationId xmlns:a16="http://schemas.microsoft.com/office/drawing/2014/main" id="{6C2D3457-2289-0FA2-1860-6E82828AAA24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394" y="5375074"/>
            <a:ext cx="314674" cy="3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304;p21">
            <a:extLst>
              <a:ext uri="{FF2B5EF4-FFF2-40B4-BE49-F238E27FC236}">
                <a16:creationId xmlns:a16="http://schemas.microsoft.com/office/drawing/2014/main" id="{1E9E73A3-7A18-8127-B25E-0A4C0886D664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102" y="3462774"/>
            <a:ext cx="314674" cy="3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305;p21">
            <a:extLst>
              <a:ext uri="{FF2B5EF4-FFF2-40B4-BE49-F238E27FC236}">
                <a16:creationId xmlns:a16="http://schemas.microsoft.com/office/drawing/2014/main" id="{DE5D031C-DA11-321B-C000-F9702C153C43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051" y="3462774"/>
            <a:ext cx="314674" cy="3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306;p21">
            <a:extLst>
              <a:ext uri="{FF2B5EF4-FFF2-40B4-BE49-F238E27FC236}">
                <a16:creationId xmlns:a16="http://schemas.microsoft.com/office/drawing/2014/main" id="{E2BF47AE-8A3E-03E3-2ED8-CE4ABE1D4E61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800" y="3464518"/>
            <a:ext cx="314674" cy="31467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307;p21">
            <a:extLst>
              <a:ext uri="{FF2B5EF4-FFF2-40B4-BE49-F238E27FC236}">
                <a16:creationId xmlns:a16="http://schemas.microsoft.com/office/drawing/2014/main" id="{7DD91CC7-BE77-D994-7989-81B53F6AB2E7}"/>
              </a:ext>
            </a:extLst>
          </p:cNvPr>
          <p:cNvSpPr/>
          <p:nvPr/>
        </p:nvSpPr>
        <p:spPr>
          <a:xfrm>
            <a:off x="4321211" y="3068264"/>
            <a:ext cx="3048600" cy="1327294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rgbClr val="9C9A9A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+mn-lt"/>
            </a:endParaRPr>
          </a:p>
        </p:txBody>
      </p:sp>
      <p:pic>
        <p:nvPicPr>
          <p:cNvPr id="69" name="Google Shape;309;p21">
            <a:extLst>
              <a:ext uri="{FF2B5EF4-FFF2-40B4-BE49-F238E27FC236}">
                <a16:creationId xmlns:a16="http://schemas.microsoft.com/office/drawing/2014/main" id="{906C40D2-834F-8A62-F06C-B19A19D470FD}"/>
              </a:ext>
            </a:extLst>
          </p:cNvPr>
          <p:cNvPicPr preferRelativeResize="0"/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6073" y="3403485"/>
            <a:ext cx="284294" cy="4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310;p21">
            <a:extLst>
              <a:ext uri="{FF2B5EF4-FFF2-40B4-BE49-F238E27FC236}">
                <a16:creationId xmlns:a16="http://schemas.microsoft.com/office/drawing/2014/main" id="{69DDF528-1070-84B8-A967-34AF450E1A41}"/>
              </a:ext>
            </a:extLst>
          </p:cNvPr>
          <p:cNvPicPr preferRelativeResize="0"/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040" y="3403485"/>
            <a:ext cx="284294" cy="4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311;p21">
            <a:extLst>
              <a:ext uri="{FF2B5EF4-FFF2-40B4-BE49-F238E27FC236}">
                <a16:creationId xmlns:a16="http://schemas.microsoft.com/office/drawing/2014/main" id="{7D7C189D-1BAE-BBFE-20D3-EACFE643221F}"/>
              </a:ext>
            </a:extLst>
          </p:cNvPr>
          <p:cNvPicPr preferRelativeResize="0"/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8006" y="3403485"/>
            <a:ext cx="284294" cy="4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312;p21">
            <a:extLst>
              <a:ext uri="{FF2B5EF4-FFF2-40B4-BE49-F238E27FC236}">
                <a16:creationId xmlns:a16="http://schemas.microsoft.com/office/drawing/2014/main" id="{88B86694-A68B-E976-4725-1A8F542C3F10}"/>
              </a:ext>
            </a:extLst>
          </p:cNvPr>
          <p:cNvPicPr preferRelativeResize="0"/>
          <p:nvPr/>
        </p:nvPicPr>
        <p:blipFill rotWithShape="1"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063" y="3105382"/>
            <a:ext cx="1024128" cy="105485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313;p21">
            <a:extLst>
              <a:ext uri="{FF2B5EF4-FFF2-40B4-BE49-F238E27FC236}">
                <a16:creationId xmlns:a16="http://schemas.microsoft.com/office/drawing/2014/main" id="{99400543-ED3F-D807-2BCF-6B0D07CA04E9}"/>
              </a:ext>
            </a:extLst>
          </p:cNvPr>
          <p:cNvSpPr txBox="1"/>
          <p:nvPr/>
        </p:nvSpPr>
        <p:spPr>
          <a:xfrm>
            <a:off x="6171477" y="3511055"/>
            <a:ext cx="849300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Cathode</a:t>
            </a:r>
            <a:endParaRPr sz="900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Precursors</a:t>
            </a:r>
            <a:endParaRPr sz="900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14;p21">
            <a:extLst>
              <a:ext uri="{FF2B5EF4-FFF2-40B4-BE49-F238E27FC236}">
                <a16:creationId xmlns:a16="http://schemas.microsoft.com/office/drawing/2014/main" id="{17E0BAFB-8F2A-3FFD-270D-851D2E8B57DC}"/>
              </a:ext>
            </a:extLst>
          </p:cNvPr>
          <p:cNvSpPr txBox="1"/>
          <p:nvPr/>
        </p:nvSpPr>
        <p:spPr>
          <a:xfrm>
            <a:off x="4516084" y="4104024"/>
            <a:ext cx="25902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n-lt"/>
                <a:ea typeface="Calibri"/>
                <a:cs typeface="Calibri"/>
                <a:sym typeface="Calibri"/>
              </a:rPr>
              <a:t>Chemical precipitation - </a:t>
            </a:r>
            <a:r>
              <a:rPr lang="en-US" sz="900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not proven at scale</a:t>
            </a:r>
            <a:endParaRPr sz="900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315;p21">
            <a:extLst>
              <a:ext uri="{FF2B5EF4-FFF2-40B4-BE49-F238E27FC236}">
                <a16:creationId xmlns:a16="http://schemas.microsoft.com/office/drawing/2014/main" id="{A3B14E52-3EA1-3B71-8B1C-53EE0BB66D02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123" y="3487519"/>
            <a:ext cx="314674" cy="3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62;p21">
            <a:extLst>
              <a:ext uri="{FF2B5EF4-FFF2-40B4-BE49-F238E27FC236}">
                <a16:creationId xmlns:a16="http://schemas.microsoft.com/office/drawing/2014/main" id="{8C58D9B4-6B52-B036-C029-CC6B29CCA293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89" y="1372227"/>
            <a:ext cx="621792" cy="62179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63;p21">
            <a:extLst>
              <a:ext uri="{FF2B5EF4-FFF2-40B4-BE49-F238E27FC236}">
                <a16:creationId xmlns:a16="http://schemas.microsoft.com/office/drawing/2014/main" id="{BB6B4E07-97CF-422E-C8EC-AC42310F609A}"/>
              </a:ext>
            </a:extLst>
          </p:cNvPr>
          <p:cNvSpPr txBox="1"/>
          <p:nvPr/>
        </p:nvSpPr>
        <p:spPr>
          <a:xfrm>
            <a:off x="538102" y="2096053"/>
            <a:ext cx="738567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n-lt"/>
                <a:ea typeface="Calibri"/>
                <a:cs typeface="Calibri"/>
                <a:sym typeface="Calibri"/>
              </a:rPr>
              <a:t>Batteries</a:t>
            </a:r>
            <a:endParaRPr sz="900"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65;p21">
            <a:extLst>
              <a:ext uri="{FF2B5EF4-FFF2-40B4-BE49-F238E27FC236}">
                <a16:creationId xmlns:a16="http://schemas.microsoft.com/office/drawing/2014/main" id="{669D6DF8-4A62-7800-5576-3F32EB1948DC}"/>
              </a:ext>
            </a:extLst>
          </p:cNvPr>
          <p:cNvPicPr preferRelativeResize="0"/>
          <p:nvPr/>
        </p:nvPicPr>
        <p:blipFill>
          <a:blip r:embed="rId1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566" y="1400941"/>
            <a:ext cx="621792" cy="62179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6;p21">
            <a:extLst>
              <a:ext uri="{FF2B5EF4-FFF2-40B4-BE49-F238E27FC236}">
                <a16:creationId xmlns:a16="http://schemas.microsoft.com/office/drawing/2014/main" id="{7F255A70-6CFB-BD66-19C4-33630AD6550A}"/>
              </a:ext>
            </a:extLst>
          </p:cNvPr>
          <p:cNvSpPr txBox="1"/>
          <p:nvPr/>
        </p:nvSpPr>
        <p:spPr>
          <a:xfrm>
            <a:off x="1643616" y="2124768"/>
            <a:ext cx="127663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n-lt"/>
                <a:ea typeface="Calibri"/>
                <a:cs typeface="Calibri"/>
                <a:sym typeface="Calibri"/>
              </a:rPr>
              <a:t>Furnace</a:t>
            </a:r>
            <a:endParaRPr sz="900" dirty="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n-lt"/>
                <a:ea typeface="Calibri"/>
                <a:cs typeface="Calibri"/>
                <a:sym typeface="Calibri"/>
              </a:rPr>
              <a:t>Combined product of cobalt and nickel</a:t>
            </a:r>
            <a:endParaRPr sz="900"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68;p21">
            <a:extLst>
              <a:ext uri="{FF2B5EF4-FFF2-40B4-BE49-F238E27FC236}">
                <a16:creationId xmlns:a16="http://schemas.microsoft.com/office/drawing/2014/main" id="{7466900C-718F-5A09-822A-7AFD89C17A7E}"/>
              </a:ext>
            </a:extLst>
          </p:cNvPr>
          <p:cNvPicPr preferRelativeResize="0"/>
          <p:nvPr/>
        </p:nvPicPr>
        <p:blipFill>
          <a:blip r:embed="rId1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746" y="1384729"/>
            <a:ext cx="621792" cy="62179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69;p21">
            <a:extLst>
              <a:ext uri="{FF2B5EF4-FFF2-40B4-BE49-F238E27FC236}">
                <a16:creationId xmlns:a16="http://schemas.microsoft.com/office/drawing/2014/main" id="{726C5F6D-DD84-660F-E365-1F807489D46F}"/>
              </a:ext>
            </a:extLst>
          </p:cNvPr>
          <p:cNvSpPr txBox="1"/>
          <p:nvPr/>
        </p:nvSpPr>
        <p:spPr>
          <a:xfrm>
            <a:off x="3190862" y="2108555"/>
            <a:ext cx="9285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+mn-lt"/>
                <a:ea typeface="Calibri"/>
                <a:cs typeface="Calibri"/>
                <a:sym typeface="Calibri"/>
              </a:rPr>
              <a:t>Furnace</a:t>
            </a:r>
            <a:endParaRPr sz="90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+mn-lt"/>
                <a:ea typeface="Calibri"/>
                <a:cs typeface="Calibri"/>
                <a:sym typeface="Calibri"/>
              </a:rPr>
              <a:t>Separation step</a:t>
            </a:r>
            <a:endParaRPr sz="90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271;p21">
            <a:extLst>
              <a:ext uri="{FF2B5EF4-FFF2-40B4-BE49-F238E27FC236}">
                <a16:creationId xmlns:a16="http://schemas.microsoft.com/office/drawing/2014/main" id="{86A08776-7E6B-F2AE-637A-77A9603394FE}"/>
              </a:ext>
            </a:extLst>
          </p:cNvPr>
          <p:cNvPicPr preferRelativeResize="0"/>
          <p:nvPr/>
        </p:nvPicPr>
        <p:blipFill>
          <a:blip r:embed="rId1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347" y="1389129"/>
            <a:ext cx="621792" cy="62179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272;p21">
            <a:extLst>
              <a:ext uri="{FF2B5EF4-FFF2-40B4-BE49-F238E27FC236}">
                <a16:creationId xmlns:a16="http://schemas.microsoft.com/office/drawing/2014/main" id="{EC920944-3D86-4AA9-31AC-156AB2EAA13A}"/>
              </a:ext>
            </a:extLst>
          </p:cNvPr>
          <p:cNvSpPr txBox="1"/>
          <p:nvPr/>
        </p:nvSpPr>
        <p:spPr>
          <a:xfrm>
            <a:off x="4564043" y="2104146"/>
            <a:ext cx="107640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+mn-lt"/>
                <a:ea typeface="Calibri"/>
                <a:cs typeface="Calibri"/>
                <a:sym typeface="Calibri"/>
              </a:rPr>
              <a:t>Furnace</a:t>
            </a:r>
            <a:endParaRPr sz="900"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+mn-lt"/>
                <a:ea typeface="Calibri"/>
                <a:cs typeface="Calibri"/>
                <a:sym typeface="Calibri"/>
              </a:rPr>
              <a:t>Refining/Precursor step</a:t>
            </a:r>
            <a:endParaRPr sz="90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284;p21">
            <a:extLst>
              <a:ext uri="{FF2B5EF4-FFF2-40B4-BE49-F238E27FC236}">
                <a16:creationId xmlns:a16="http://schemas.microsoft.com/office/drawing/2014/main" id="{3222905A-B242-8626-2D5C-07C3FFF7A04E}"/>
              </a:ext>
            </a:extLst>
          </p:cNvPr>
          <p:cNvPicPr preferRelativeResize="0"/>
          <p:nvPr/>
        </p:nvPicPr>
        <p:blipFill rotWithShape="1">
          <a:blip r:embed="rId1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125" y="1362833"/>
            <a:ext cx="1021998" cy="101178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285;p21">
            <a:extLst>
              <a:ext uri="{FF2B5EF4-FFF2-40B4-BE49-F238E27FC236}">
                <a16:creationId xmlns:a16="http://schemas.microsoft.com/office/drawing/2014/main" id="{F288890B-89C7-575C-1AAC-B7E48DDC35B4}"/>
              </a:ext>
            </a:extLst>
          </p:cNvPr>
          <p:cNvSpPr txBox="1"/>
          <p:nvPr/>
        </p:nvSpPr>
        <p:spPr>
          <a:xfrm>
            <a:off x="6158573" y="1772420"/>
            <a:ext cx="849600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Cathode</a:t>
            </a:r>
            <a:endParaRPr sz="900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Precursors</a:t>
            </a:r>
            <a:endParaRPr sz="900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316;p21">
            <a:extLst>
              <a:ext uri="{FF2B5EF4-FFF2-40B4-BE49-F238E27FC236}">
                <a16:creationId xmlns:a16="http://schemas.microsoft.com/office/drawing/2014/main" id="{8489C88C-72CF-8CFD-CE59-2C5C6D1BDBB4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004" y="1590966"/>
            <a:ext cx="314674" cy="3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317;p21">
            <a:extLst>
              <a:ext uri="{FF2B5EF4-FFF2-40B4-BE49-F238E27FC236}">
                <a16:creationId xmlns:a16="http://schemas.microsoft.com/office/drawing/2014/main" id="{7AF714B1-93E3-5E3C-8957-728347D497AC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185" y="1590966"/>
            <a:ext cx="314674" cy="3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318;p21">
            <a:extLst>
              <a:ext uri="{FF2B5EF4-FFF2-40B4-BE49-F238E27FC236}">
                <a16:creationId xmlns:a16="http://schemas.microsoft.com/office/drawing/2014/main" id="{92EE0A5A-4FBC-AB85-173B-7FB251A88260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366" y="1592710"/>
            <a:ext cx="314674" cy="3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319;p21">
            <a:extLst>
              <a:ext uri="{FF2B5EF4-FFF2-40B4-BE49-F238E27FC236}">
                <a16:creationId xmlns:a16="http://schemas.microsoft.com/office/drawing/2014/main" id="{708AF405-EE04-E92D-462E-428F96C7FFFB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859" y="1592710"/>
            <a:ext cx="314674" cy="31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45;p21">
            <a:extLst>
              <a:ext uri="{FF2B5EF4-FFF2-40B4-BE49-F238E27FC236}">
                <a16:creationId xmlns:a16="http://schemas.microsoft.com/office/drawing/2014/main" id="{7F771900-6EEB-A58B-1FF0-E62723AB928B}"/>
              </a:ext>
            </a:extLst>
          </p:cNvPr>
          <p:cNvSpPr/>
          <p:nvPr/>
        </p:nvSpPr>
        <p:spPr>
          <a:xfrm>
            <a:off x="8305059" y="1847909"/>
            <a:ext cx="3411385" cy="7009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+mn-lt"/>
            </a:endParaRPr>
          </a:p>
        </p:txBody>
      </p:sp>
      <p:sp>
        <p:nvSpPr>
          <p:cNvPr id="33" name="Google Shape;273;p21">
            <a:extLst>
              <a:ext uri="{FF2B5EF4-FFF2-40B4-BE49-F238E27FC236}">
                <a16:creationId xmlns:a16="http://schemas.microsoft.com/office/drawing/2014/main" id="{999242E5-5A10-1B41-73F1-982D75332914}"/>
              </a:ext>
            </a:extLst>
          </p:cNvPr>
          <p:cNvSpPr txBox="1"/>
          <p:nvPr/>
        </p:nvSpPr>
        <p:spPr>
          <a:xfrm>
            <a:off x="8374552" y="1807738"/>
            <a:ext cx="3279346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Significant carbon pollution, t</a:t>
            </a: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oxic emissions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Produces metal alloys needing further refinement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Does</a:t>
            </a:r>
            <a:r>
              <a:rPr lang="en-US" sz="11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1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not</a:t>
            </a:r>
            <a:r>
              <a:rPr lang="en-US" sz="11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1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recover</a:t>
            </a:r>
            <a:r>
              <a:rPr lang="en-US" sz="11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lithium or manganese </a:t>
            </a:r>
            <a:endParaRPr sz="11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297EE54-DE71-DEFE-C9E0-450EFA0E7504}"/>
              </a:ext>
            </a:extLst>
          </p:cNvPr>
          <p:cNvSpPr>
            <a:spLocks/>
          </p:cNvSpPr>
          <p:nvPr/>
        </p:nvSpPr>
        <p:spPr>
          <a:xfrm>
            <a:off x="8305059" y="988446"/>
            <a:ext cx="650893" cy="8157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Co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21706ED-508F-3754-80AB-1503959B77A4}"/>
              </a:ext>
            </a:extLst>
          </p:cNvPr>
          <p:cNvSpPr>
            <a:spLocks/>
          </p:cNvSpPr>
          <p:nvPr/>
        </p:nvSpPr>
        <p:spPr>
          <a:xfrm>
            <a:off x="9685306" y="988446"/>
            <a:ext cx="650893" cy="8157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Ni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E33D8AA-5007-3B41-AC52-72FE8FFE9596}"/>
              </a:ext>
            </a:extLst>
          </p:cNvPr>
          <p:cNvSpPr>
            <a:spLocks/>
          </p:cNvSpPr>
          <p:nvPr/>
        </p:nvSpPr>
        <p:spPr>
          <a:xfrm>
            <a:off x="11065551" y="988446"/>
            <a:ext cx="650893" cy="815714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Mn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F786B51-EF1D-1799-6FBC-F28ACA6C9C0A}"/>
              </a:ext>
            </a:extLst>
          </p:cNvPr>
          <p:cNvSpPr>
            <a:spLocks/>
          </p:cNvSpPr>
          <p:nvPr/>
        </p:nvSpPr>
        <p:spPr>
          <a:xfrm>
            <a:off x="8995182" y="988446"/>
            <a:ext cx="650893" cy="8157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Li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B8A05C1-153C-A432-87A2-461987669A3B}"/>
              </a:ext>
            </a:extLst>
          </p:cNvPr>
          <p:cNvSpPr>
            <a:spLocks/>
          </p:cNvSpPr>
          <p:nvPr/>
        </p:nvSpPr>
        <p:spPr>
          <a:xfrm>
            <a:off x="10375429" y="988446"/>
            <a:ext cx="650893" cy="81571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Cu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75DA2DF-77FF-2A70-0DE4-F752CC317B43}"/>
              </a:ext>
            </a:extLst>
          </p:cNvPr>
          <p:cNvSpPr txBox="1"/>
          <p:nvPr/>
        </p:nvSpPr>
        <p:spPr>
          <a:xfrm>
            <a:off x="9096341" y="1010648"/>
            <a:ext cx="462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n-lt"/>
              </a:rPr>
              <a:t>X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87631A6-13F3-57A1-BB1E-A8A9A503C294}"/>
              </a:ext>
            </a:extLst>
          </p:cNvPr>
          <p:cNvSpPr txBox="1"/>
          <p:nvPr/>
        </p:nvSpPr>
        <p:spPr>
          <a:xfrm>
            <a:off x="11164359" y="999356"/>
            <a:ext cx="462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n-lt"/>
              </a:rPr>
              <a:t>X</a:t>
            </a:r>
          </a:p>
        </p:txBody>
      </p:sp>
      <p:sp>
        <p:nvSpPr>
          <p:cNvPr id="108" name="Google Shape;245;p21">
            <a:extLst>
              <a:ext uri="{FF2B5EF4-FFF2-40B4-BE49-F238E27FC236}">
                <a16:creationId xmlns:a16="http://schemas.microsoft.com/office/drawing/2014/main" id="{C1EF67D6-7247-EA33-54FA-1EDD31B1F002}"/>
              </a:ext>
            </a:extLst>
          </p:cNvPr>
          <p:cNvSpPr/>
          <p:nvPr/>
        </p:nvSpPr>
        <p:spPr>
          <a:xfrm>
            <a:off x="8305059" y="3701663"/>
            <a:ext cx="3411385" cy="7009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+mn-lt"/>
            </a:endParaRPr>
          </a:p>
        </p:txBody>
      </p:sp>
      <p:sp>
        <p:nvSpPr>
          <p:cNvPr id="109" name="Google Shape;273;p21">
            <a:extLst>
              <a:ext uri="{FF2B5EF4-FFF2-40B4-BE49-F238E27FC236}">
                <a16:creationId xmlns:a16="http://schemas.microsoft.com/office/drawing/2014/main" id="{F1B0A2A0-F4B2-57A0-7860-EE96622F069D}"/>
              </a:ext>
            </a:extLst>
          </p:cNvPr>
          <p:cNvSpPr txBox="1"/>
          <p:nvPr/>
        </p:nvSpPr>
        <p:spPr>
          <a:xfrm>
            <a:off x="8337478" y="3632808"/>
            <a:ext cx="334526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Unproven at scale, high risk pathway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Recovers sulfates &amp; salts, not pure metals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Immense </a:t>
            </a: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embedded emissions in chemicals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Tons of unmitigated sodium sulfate waste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3A935D9-265A-FE03-A283-F5512E493B6B}"/>
              </a:ext>
            </a:extLst>
          </p:cNvPr>
          <p:cNvSpPr>
            <a:spLocks/>
          </p:cNvSpPr>
          <p:nvPr/>
        </p:nvSpPr>
        <p:spPr>
          <a:xfrm>
            <a:off x="8305059" y="2842200"/>
            <a:ext cx="650893" cy="815714"/>
          </a:xfrm>
          <a:prstGeom prst="rect">
            <a:avLst/>
          </a:prstGeom>
          <a:solidFill>
            <a:srgbClr val="3070A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CoSO</a:t>
            </a:r>
            <a:r>
              <a:rPr lang="en-US" sz="600" b="1" dirty="0"/>
              <a:t>4</a:t>
            </a:r>
            <a:endParaRPr lang="en-US" sz="1100" b="1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0B7DF769-7531-E9E9-F66A-A49D7BBC3EAB}"/>
              </a:ext>
            </a:extLst>
          </p:cNvPr>
          <p:cNvSpPr>
            <a:spLocks/>
          </p:cNvSpPr>
          <p:nvPr/>
        </p:nvSpPr>
        <p:spPr>
          <a:xfrm>
            <a:off x="9685306" y="2842200"/>
            <a:ext cx="650893" cy="815714"/>
          </a:xfrm>
          <a:prstGeom prst="rect">
            <a:avLst/>
          </a:prstGeom>
          <a:solidFill>
            <a:srgbClr val="00A1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NiSO</a:t>
            </a:r>
            <a:r>
              <a:rPr lang="en-US" sz="700" b="1" dirty="0"/>
              <a:t>4</a:t>
            </a:r>
            <a:endParaRPr lang="en-US" sz="1200" b="1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FDE2540-6136-5D68-FCEA-35347A96989B}"/>
              </a:ext>
            </a:extLst>
          </p:cNvPr>
          <p:cNvSpPr>
            <a:spLocks/>
          </p:cNvSpPr>
          <p:nvPr/>
        </p:nvSpPr>
        <p:spPr>
          <a:xfrm>
            <a:off x="11065551" y="2842200"/>
            <a:ext cx="650893" cy="815714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MnSO</a:t>
            </a:r>
            <a:r>
              <a:rPr lang="en-US" sz="700" b="1" dirty="0"/>
              <a:t>4</a:t>
            </a:r>
            <a:endParaRPr lang="en-US" sz="1200" b="1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EF816D57-EB23-96F9-3044-3DE0D1A15AE3}"/>
              </a:ext>
            </a:extLst>
          </p:cNvPr>
          <p:cNvSpPr>
            <a:spLocks/>
          </p:cNvSpPr>
          <p:nvPr/>
        </p:nvSpPr>
        <p:spPr>
          <a:xfrm>
            <a:off x="8995182" y="2842200"/>
            <a:ext cx="650893" cy="815714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Li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1394884-394E-60C5-97E7-1FAAAD72B239}"/>
              </a:ext>
            </a:extLst>
          </p:cNvPr>
          <p:cNvSpPr>
            <a:spLocks/>
          </p:cNvSpPr>
          <p:nvPr/>
        </p:nvSpPr>
        <p:spPr>
          <a:xfrm>
            <a:off x="10375429" y="2842200"/>
            <a:ext cx="650893" cy="815714"/>
          </a:xfrm>
          <a:prstGeom prst="rect">
            <a:avLst/>
          </a:prstGeom>
          <a:solidFill>
            <a:srgbClr val="76717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CuSO</a:t>
            </a:r>
            <a:r>
              <a:rPr lang="en-US" sz="600" b="1" dirty="0"/>
              <a:t>4</a:t>
            </a:r>
            <a:endParaRPr lang="en-US" sz="1100" b="1" dirty="0"/>
          </a:p>
        </p:txBody>
      </p:sp>
      <p:sp>
        <p:nvSpPr>
          <p:cNvPr id="120" name="Google Shape;245;p21">
            <a:extLst>
              <a:ext uri="{FF2B5EF4-FFF2-40B4-BE49-F238E27FC236}">
                <a16:creationId xmlns:a16="http://schemas.microsoft.com/office/drawing/2014/main" id="{9253F6F3-1643-D781-AC98-F0EAB8D26F0C}"/>
              </a:ext>
            </a:extLst>
          </p:cNvPr>
          <p:cNvSpPr/>
          <p:nvPr/>
        </p:nvSpPr>
        <p:spPr>
          <a:xfrm>
            <a:off x="8305059" y="5553512"/>
            <a:ext cx="3411385" cy="7009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+mn-lt"/>
            </a:endParaRPr>
          </a:p>
        </p:txBody>
      </p:sp>
      <p:sp>
        <p:nvSpPr>
          <p:cNvPr id="121" name="Google Shape;273;p21">
            <a:extLst>
              <a:ext uri="{FF2B5EF4-FFF2-40B4-BE49-F238E27FC236}">
                <a16:creationId xmlns:a16="http://schemas.microsoft.com/office/drawing/2014/main" id="{1DCCD23F-688E-E193-E610-E5754D6AEFF7}"/>
              </a:ext>
            </a:extLst>
          </p:cNvPr>
          <p:cNvSpPr txBox="1"/>
          <p:nvPr/>
        </p:nvSpPr>
        <p:spPr>
          <a:xfrm>
            <a:off x="8320912" y="5474259"/>
            <a:ext cx="3518101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Produces </a:t>
            </a:r>
            <a:r>
              <a:rPr lang="en-US" sz="11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high-purity metals </a:t>
            </a: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for any </a:t>
            </a:r>
            <a:r>
              <a:rPr lang="en-US" sz="1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pCAM</a:t>
            </a: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/CAM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Eliminates need for trainloads of chemicals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No sodium sulfate waste </a:t>
            </a: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streams to landfill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Multiple pathways (</a:t>
            </a:r>
            <a:r>
              <a:rPr lang="en-US" sz="1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LiOH</a:t>
            </a: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Li</a:t>
            </a:r>
            <a:r>
              <a:rPr lang="en-US" sz="1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</a:t>
            </a: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</a:t>
            </a:r>
            <a:r>
              <a:rPr lang="en-US" sz="1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3</a:t>
            </a:r>
            <a:r>
              <a:rPr lang="en-US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salt conversion)</a:t>
            </a:r>
            <a:endParaRPr lang="en-US" sz="11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0DF5F54-7908-7F4E-BEAF-2B4500103635}"/>
              </a:ext>
            </a:extLst>
          </p:cNvPr>
          <p:cNvGrpSpPr/>
          <p:nvPr/>
        </p:nvGrpSpPr>
        <p:grpSpPr>
          <a:xfrm>
            <a:off x="8305059" y="4694049"/>
            <a:ext cx="3411385" cy="815714"/>
            <a:chOff x="8169528" y="2857063"/>
            <a:chExt cx="2396223" cy="457200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F32FB29E-910F-0EA8-0810-31640D27F36C}"/>
                </a:ext>
              </a:extLst>
            </p:cNvPr>
            <p:cNvSpPr>
              <a:spLocks/>
            </p:cNvSpPr>
            <p:nvPr/>
          </p:nvSpPr>
          <p:spPr>
            <a:xfrm>
              <a:off x="8169528" y="2857063"/>
              <a:ext cx="45720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Co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448BB31-9C06-F146-3B0C-E36EF78B0098}"/>
                </a:ext>
              </a:extLst>
            </p:cNvPr>
            <p:cNvSpPr>
              <a:spLocks/>
            </p:cNvSpPr>
            <p:nvPr/>
          </p:nvSpPr>
          <p:spPr>
            <a:xfrm>
              <a:off x="9139040" y="2857063"/>
              <a:ext cx="457200" cy="4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Ni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0E4DFA6-4DC3-A1D2-5FA1-6B2D9598EF7A}"/>
                </a:ext>
              </a:extLst>
            </p:cNvPr>
            <p:cNvSpPr>
              <a:spLocks/>
            </p:cNvSpPr>
            <p:nvPr/>
          </p:nvSpPr>
          <p:spPr>
            <a:xfrm>
              <a:off x="10108551" y="2857063"/>
              <a:ext cx="457200" cy="457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MnO</a:t>
              </a:r>
              <a:r>
                <a:rPr lang="en-US" sz="1000" b="1" dirty="0"/>
                <a:t>2</a:t>
              </a:r>
              <a:endParaRPr lang="en-US" b="1" dirty="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DA0AEFD-ED26-1A93-9705-9009CE71062C}"/>
                </a:ext>
              </a:extLst>
            </p:cNvPr>
            <p:cNvSpPr>
              <a:spLocks/>
            </p:cNvSpPr>
            <p:nvPr/>
          </p:nvSpPr>
          <p:spPr>
            <a:xfrm>
              <a:off x="8654284" y="2857063"/>
              <a:ext cx="4572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/>
                <a:t>LiOH</a:t>
              </a:r>
              <a:r>
                <a:rPr lang="en-US" sz="1100" b="1" dirty="0"/>
                <a:t> or Li</a:t>
              </a:r>
              <a:r>
                <a:rPr lang="en-US" sz="900" b="1" dirty="0"/>
                <a:t>2</a:t>
              </a:r>
              <a:r>
                <a:rPr lang="en-US" sz="1100" b="1" dirty="0"/>
                <a:t>CO</a:t>
              </a:r>
              <a:r>
                <a:rPr lang="en-US" sz="900" b="1" dirty="0"/>
                <a:t>3</a:t>
              </a:r>
              <a:endParaRPr lang="en-US" sz="1100" b="1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8C50781-51EA-300C-1CD9-62D333CD6672}"/>
                </a:ext>
              </a:extLst>
            </p:cNvPr>
            <p:cNvSpPr>
              <a:spLocks/>
            </p:cNvSpPr>
            <p:nvPr/>
          </p:nvSpPr>
          <p:spPr>
            <a:xfrm>
              <a:off x="9623796" y="2857063"/>
              <a:ext cx="457200" cy="4572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Cu</a:t>
              </a:r>
            </a:p>
          </p:txBody>
        </p:sp>
      </p:grpSp>
      <p:sp>
        <p:nvSpPr>
          <p:cNvPr id="129" name="Google Shape;250;p21">
            <a:extLst>
              <a:ext uri="{FF2B5EF4-FFF2-40B4-BE49-F238E27FC236}">
                <a16:creationId xmlns:a16="http://schemas.microsoft.com/office/drawing/2014/main" id="{98F9E8AD-994C-3352-5352-33BC206AF727}"/>
              </a:ext>
            </a:extLst>
          </p:cNvPr>
          <p:cNvSpPr txBox="1"/>
          <p:nvPr/>
        </p:nvSpPr>
        <p:spPr>
          <a:xfrm>
            <a:off x="1981767" y="991202"/>
            <a:ext cx="59893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900">
                <a:latin typeface="+mn-lt"/>
                <a:ea typeface="Calibri"/>
                <a:cs typeface="Calibri"/>
              </a:defRPr>
            </a:lvl1pPr>
          </a:lstStyle>
          <a:p>
            <a:pPr algn="l"/>
            <a:r>
              <a:rPr lang="en-US" dirty="0">
                <a:sym typeface="Calibri"/>
              </a:rPr>
              <a:t>Smelting approach is currently a multistep pyro. Emissions will be unsustainable long term as recycling volume increases. </a:t>
            </a:r>
            <a:endParaRPr dirty="0">
              <a:sym typeface="Calibri"/>
            </a:endParaRPr>
          </a:p>
        </p:txBody>
      </p:sp>
      <p:sp>
        <p:nvSpPr>
          <p:cNvPr id="130" name="Google Shape;251;p21">
            <a:extLst>
              <a:ext uri="{FF2B5EF4-FFF2-40B4-BE49-F238E27FC236}">
                <a16:creationId xmlns:a16="http://schemas.microsoft.com/office/drawing/2014/main" id="{AFC77668-791D-EDEB-E346-FC9C94B797B9}"/>
              </a:ext>
            </a:extLst>
          </p:cNvPr>
          <p:cNvSpPr txBox="1"/>
          <p:nvPr/>
        </p:nvSpPr>
        <p:spPr>
          <a:xfrm>
            <a:off x="1975929" y="2878252"/>
            <a:ext cx="59893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900">
                <a:latin typeface="+mn-lt"/>
                <a:ea typeface="Calibri"/>
                <a:cs typeface="Calibri"/>
              </a:defRPr>
            </a:lvl1pPr>
          </a:lstStyle>
          <a:p>
            <a:pPr algn="l"/>
            <a:r>
              <a:rPr lang="en-US" dirty="0">
                <a:sym typeface="Calibri"/>
              </a:rPr>
              <a:t>Not commercially proven. High waste streams and high embedded emissions in one-time-use </a:t>
            </a:r>
            <a:r>
              <a:rPr lang="en-US" dirty="0" err="1">
                <a:sym typeface="Calibri"/>
              </a:rPr>
              <a:t>chemcials</a:t>
            </a:r>
            <a:endParaRPr dirty="0">
              <a:sym typeface="Calibri"/>
            </a:endParaRPr>
          </a:p>
        </p:txBody>
      </p:sp>
      <p:sp>
        <p:nvSpPr>
          <p:cNvPr id="131" name="Google Shape;253;p21">
            <a:extLst>
              <a:ext uri="{FF2B5EF4-FFF2-40B4-BE49-F238E27FC236}">
                <a16:creationId xmlns:a16="http://schemas.microsoft.com/office/drawing/2014/main" id="{D46873DF-933C-ED6B-7290-F111577AC147}"/>
              </a:ext>
            </a:extLst>
          </p:cNvPr>
          <p:cNvSpPr txBox="1"/>
          <p:nvPr/>
        </p:nvSpPr>
        <p:spPr>
          <a:xfrm>
            <a:off x="1975929" y="4737082"/>
            <a:ext cx="59893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900">
                <a:latin typeface="+mn-lt"/>
                <a:ea typeface="Calibri"/>
                <a:cs typeface="Calibri"/>
              </a:defRPr>
            </a:lvl1pPr>
          </a:lstStyle>
          <a:p>
            <a:pPr algn="l"/>
            <a:r>
              <a:rPr lang="en-US" dirty="0">
                <a:sym typeface="Calibri"/>
              </a:rPr>
              <a:t>Expected to be economically and environmentally superior, producing higher quality product with better yield.  </a:t>
            </a:r>
            <a:endParaRPr dirty="0">
              <a:sym typeface="Calibri"/>
            </a:endParaRPr>
          </a:p>
        </p:txBody>
      </p:sp>
      <p:sp>
        <p:nvSpPr>
          <p:cNvPr id="132" name="Google Shape;257;p21">
            <a:extLst>
              <a:ext uri="{FF2B5EF4-FFF2-40B4-BE49-F238E27FC236}">
                <a16:creationId xmlns:a16="http://schemas.microsoft.com/office/drawing/2014/main" id="{8E667E08-6E1C-8C19-9699-567B271DA292}"/>
              </a:ext>
            </a:extLst>
          </p:cNvPr>
          <p:cNvSpPr txBox="1"/>
          <p:nvPr/>
        </p:nvSpPr>
        <p:spPr>
          <a:xfrm>
            <a:off x="559575" y="1009620"/>
            <a:ext cx="88021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PYRO</a:t>
            </a:r>
            <a:endParaRPr sz="1050" dirty="0">
              <a:latin typeface="+mj-lt"/>
            </a:endParaRPr>
          </a:p>
        </p:txBody>
      </p:sp>
      <p:sp>
        <p:nvSpPr>
          <p:cNvPr id="133" name="Google Shape;258;p21">
            <a:extLst>
              <a:ext uri="{FF2B5EF4-FFF2-40B4-BE49-F238E27FC236}">
                <a16:creationId xmlns:a16="http://schemas.microsoft.com/office/drawing/2014/main" id="{A1B5DE00-12AB-6DF6-03C6-CE39DB82F09E}"/>
              </a:ext>
            </a:extLst>
          </p:cNvPr>
          <p:cNvSpPr txBox="1"/>
          <p:nvPr/>
        </p:nvSpPr>
        <p:spPr>
          <a:xfrm>
            <a:off x="559574" y="2869811"/>
            <a:ext cx="109078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HYDRO</a:t>
            </a:r>
            <a:endParaRPr sz="1050" dirty="0">
              <a:latin typeface="+mj-lt"/>
            </a:endParaRPr>
          </a:p>
        </p:txBody>
      </p:sp>
      <p:sp>
        <p:nvSpPr>
          <p:cNvPr id="134" name="Google Shape;259;p21">
            <a:extLst>
              <a:ext uri="{FF2B5EF4-FFF2-40B4-BE49-F238E27FC236}">
                <a16:creationId xmlns:a16="http://schemas.microsoft.com/office/drawing/2014/main" id="{39F3DA50-30D9-3B29-4126-4F16BDB16294}"/>
              </a:ext>
            </a:extLst>
          </p:cNvPr>
          <p:cNvSpPr txBox="1"/>
          <p:nvPr/>
        </p:nvSpPr>
        <p:spPr>
          <a:xfrm>
            <a:off x="559574" y="4716619"/>
            <a:ext cx="2090047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AQUAREFINING</a:t>
            </a:r>
            <a:endParaRPr sz="105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2EDAC-27B0-7770-6FA5-DB34E4CFD682}"/>
              </a:ext>
            </a:extLst>
          </p:cNvPr>
          <p:cNvSpPr txBox="1"/>
          <p:nvPr/>
        </p:nvSpPr>
        <p:spPr>
          <a:xfrm>
            <a:off x="9082890" y="2896523"/>
            <a:ext cx="462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>
                    <a:alpha val="50000"/>
                  </a:srgbClr>
                </a:solidFill>
                <a:latin typeface="+mn-lt"/>
              </a:rPr>
              <a:t>?</a:t>
            </a:r>
          </a:p>
        </p:txBody>
      </p:sp>
      <p:sp>
        <p:nvSpPr>
          <p:cNvPr id="8" name="Google Shape;130;p16">
            <a:extLst>
              <a:ext uri="{FF2B5EF4-FFF2-40B4-BE49-F238E27FC236}">
                <a16:creationId xmlns:a16="http://schemas.microsoft.com/office/drawing/2014/main" id="{C7CB8D21-E4AA-2340-4C47-FE613C87DF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8073" y="243231"/>
            <a:ext cx="8607879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Current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LiB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Recycling Technology Comparison</a:t>
            </a:r>
            <a:endParaRPr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Google Shape;129;p16">
            <a:extLst>
              <a:ext uri="{FF2B5EF4-FFF2-40B4-BE49-F238E27FC236}">
                <a16:creationId xmlns:a16="http://schemas.microsoft.com/office/drawing/2014/main" id="{2F65176C-7620-C40A-8F61-9CB6AEEF5AF2}"/>
              </a:ext>
            </a:extLst>
          </p:cNvPr>
          <p:cNvSpPr/>
          <p:nvPr/>
        </p:nvSpPr>
        <p:spPr>
          <a:xfrm>
            <a:off x="7359651" y="6575425"/>
            <a:ext cx="3206006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Copyright © 2023 Aqua Metals, Inc. All Rights Reserved.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6B4EB1-9E1F-946F-70D9-8997AF851754}"/>
              </a:ext>
            </a:extLst>
          </p:cNvPr>
          <p:cNvSpPr/>
          <p:nvPr/>
        </p:nvSpPr>
        <p:spPr>
          <a:xfrm>
            <a:off x="10133551" y="382936"/>
            <a:ext cx="1654489" cy="454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18">
            <a:extLst>
              <a:ext uri="{FF2B5EF4-FFF2-40B4-BE49-F238E27FC236}">
                <a16:creationId xmlns:a16="http://schemas.microsoft.com/office/drawing/2014/main" id="{DB08A7F1-6A59-1CBF-3706-CDF24CAF6B1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4500" y="6581077"/>
            <a:ext cx="4114800" cy="153888"/>
          </a:xfrm>
        </p:spPr>
        <p:txBody>
          <a:bodyPr/>
          <a:lstStyle/>
          <a:p>
            <a:r>
              <a:rPr lang="en-US" dirty="0"/>
              <a:t>Copyright © 2024 Aqua Metals,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1311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lue Plus PNG Transparent Images Free Download | Vector Files | Pngtree">
            <a:extLst>
              <a:ext uri="{FF2B5EF4-FFF2-40B4-BE49-F238E27FC236}">
                <a16:creationId xmlns:a16="http://schemas.microsoft.com/office/drawing/2014/main" id="{0882068F-EAEB-3C66-7BC5-DDF976C7F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274" y="4662818"/>
            <a:ext cx="306342" cy="30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Google Shape;126;p16"/>
          <p:cNvSpPr txBox="1">
            <a:spLocks noGrp="1"/>
          </p:cNvSpPr>
          <p:nvPr>
            <p:ph type="sldNum" idx="12"/>
          </p:nvPr>
        </p:nvSpPr>
        <p:spPr>
          <a:xfrm>
            <a:off x="11100392" y="6460976"/>
            <a:ext cx="6917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fld>
            <a:endParaRPr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9C8267D-92CE-5C4C-ADF5-1EF08649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57" y="31899"/>
            <a:ext cx="11079126" cy="66985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 AquaRefining: First Sustainable </a:t>
            </a:r>
            <a:r>
              <a:rPr lang="en-US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LiB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Recycling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682357-8491-2FD6-DB5F-4DF563790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9849" y="292791"/>
            <a:ext cx="1282792" cy="4450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42D8294-7930-A88E-BB46-B3420D7D8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3655" r="1315" b="4078"/>
          <a:stretch/>
        </p:blipFill>
        <p:spPr bwMode="auto">
          <a:xfrm>
            <a:off x="128650" y="969253"/>
            <a:ext cx="6650144" cy="213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eaker with a substance in it&#10;&#10;Description automatically generated">
            <a:extLst>
              <a:ext uri="{FF2B5EF4-FFF2-40B4-BE49-F238E27FC236}">
                <a16:creationId xmlns:a16="http://schemas.microsoft.com/office/drawing/2014/main" id="{12F8BE86-840A-3D72-C75D-CB53970062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17993" r="49615" b="6077"/>
          <a:stretch/>
        </p:blipFill>
        <p:spPr>
          <a:xfrm>
            <a:off x="185711" y="3654404"/>
            <a:ext cx="1963598" cy="2313977"/>
          </a:xfrm>
          <a:prstGeom prst="rect">
            <a:avLst/>
          </a:prstGeom>
        </p:spPr>
      </p:pic>
      <p:pic>
        <p:nvPicPr>
          <p:cNvPr id="4098" name="Picture 2" descr="Tropical blue arrow right 6 icon - Free tropical blue arrow icons">
            <a:extLst>
              <a:ext uri="{FF2B5EF4-FFF2-40B4-BE49-F238E27FC236}">
                <a16:creationId xmlns:a16="http://schemas.microsoft.com/office/drawing/2014/main" id="{9A66BCD6-D6E9-B8D8-C525-B71268750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09" y="4567168"/>
            <a:ext cx="488447" cy="48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metal frame with a piece of glass&#10;&#10;Description automatically generated">
            <a:extLst>
              <a:ext uri="{FF2B5EF4-FFF2-40B4-BE49-F238E27FC236}">
                <a16:creationId xmlns:a16="http://schemas.microsoft.com/office/drawing/2014/main" id="{89931054-CAC9-9DFB-0955-C993DAC299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8" t="1531" r="6028" b="4293"/>
          <a:stretch/>
        </p:blipFill>
        <p:spPr>
          <a:xfrm>
            <a:off x="2637756" y="3654404"/>
            <a:ext cx="1526876" cy="2313977"/>
          </a:xfrm>
          <a:prstGeom prst="rect">
            <a:avLst/>
          </a:prstGeom>
        </p:spPr>
      </p:pic>
      <p:pic>
        <p:nvPicPr>
          <p:cNvPr id="12" name="Picture 2" descr="Tropical blue arrow right 6 icon - Free tropical blue arrow icons">
            <a:extLst>
              <a:ext uri="{FF2B5EF4-FFF2-40B4-BE49-F238E27FC236}">
                <a16:creationId xmlns:a16="http://schemas.microsoft.com/office/drawing/2014/main" id="{CC8D28C4-6277-6BC7-546B-C1517D85B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774" y="4567167"/>
            <a:ext cx="488447" cy="48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opical blue arrow right 6 icon - Free tropical blue arrow icons">
            <a:extLst>
              <a:ext uri="{FF2B5EF4-FFF2-40B4-BE49-F238E27FC236}">
                <a16:creationId xmlns:a16="http://schemas.microsoft.com/office/drawing/2014/main" id="{A65F1936-AF9C-AE8B-C9E9-FEF49BC73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31" y="4567167"/>
            <a:ext cx="488447" cy="48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machine with a screen&#10;&#10;Description automatically generated">
            <a:extLst>
              <a:ext uri="{FF2B5EF4-FFF2-40B4-BE49-F238E27FC236}">
                <a16:creationId xmlns:a16="http://schemas.microsoft.com/office/drawing/2014/main" id="{33AB8E1F-CC9A-0BEB-1F86-9A904FFDC1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 r="22662" b="34214"/>
          <a:stretch/>
        </p:blipFill>
        <p:spPr>
          <a:xfrm>
            <a:off x="6967778" y="3654404"/>
            <a:ext cx="1536227" cy="2313977"/>
          </a:xfrm>
          <a:prstGeom prst="rect">
            <a:avLst/>
          </a:prstGeom>
        </p:spPr>
      </p:pic>
      <p:pic>
        <p:nvPicPr>
          <p:cNvPr id="19" name="Picture 2" descr="Tropical blue arrow right 6 icon - Free tropical blue arrow icons">
            <a:extLst>
              <a:ext uri="{FF2B5EF4-FFF2-40B4-BE49-F238E27FC236}">
                <a16:creationId xmlns:a16="http://schemas.microsoft.com/office/drawing/2014/main" id="{6778E7AB-65D4-DCC8-C09D-8EB10585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365" y="4567166"/>
            <a:ext cx="488447" cy="48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4F5C128-5DFF-A6EF-F89F-46E4DD5BFD25}"/>
              </a:ext>
            </a:extLst>
          </p:cNvPr>
          <p:cNvSpPr txBox="1"/>
          <p:nvPr/>
        </p:nvSpPr>
        <p:spPr>
          <a:xfrm>
            <a:off x="483504" y="5975950"/>
            <a:ext cx="1526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Sourced Black Mass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64A647-3D55-38A2-420B-D835553C2A60}"/>
              </a:ext>
            </a:extLst>
          </p:cNvPr>
          <p:cNvSpPr txBox="1"/>
          <p:nvPr/>
        </p:nvSpPr>
        <p:spPr>
          <a:xfrm>
            <a:off x="2722140" y="5963120"/>
            <a:ext cx="1526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Pure Copper Plating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31B213-4C33-D08C-AD42-A21C65DD2BF0}"/>
              </a:ext>
            </a:extLst>
          </p:cNvPr>
          <p:cNvSpPr txBox="1"/>
          <p:nvPr/>
        </p:nvSpPr>
        <p:spPr>
          <a:xfrm>
            <a:off x="4460784" y="5968902"/>
            <a:ext cx="22338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Lithium Crystallization (</a:t>
            </a:r>
            <a:r>
              <a:rPr lang="en-US" sz="1200" b="1" dirty="0" err="1">
                <a:solidFill>
                  <a:schemeClr val="bg2"/>
                </a:solidFill>
              </a:rPr>
              <a:t>LiOH</a:t>
            </a:r>
            <a:r>
              <a:rPr lang="en-US" sz="1200" b="1" dirty="0">
                <a:solidFill>
                  <a:schemeClr val="bg2"/>
                </a:solidFill>
              </a:rPr>
              <a:t> - Pictured) or Carbonation (Li2CO3)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9B802D-575F-596B-DCCE-4A105D98EA32}"/>
              </a:ext>
            </a:extLst>
          </p:cNvPr>
          <p:cNvSpPr txBox="1"/>
          <p:nvPr/>
        </p:nvSpPr>
        <p:spPr>
          <a:xfrm>
            <a:off x="7116620" y="5975949"/>
            <a:ext cx="1396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Pure Nickel Plating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14BAC6-147B-B4A0-3B90-16BD7400833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60"/>
          <a:stretch/>
        </p:blipFill>
        <p:spPr>
          <a:xfrm>
            <a:off x="4653080" y="3654404"/>
            <a:ext cx="1816891" cy="2313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4D48BE-EB1A-1F74-28EE-241C91B2F1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1810" y="3654404"/>
            <a:ext cx="1627195" cy="22882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B065B1C-3D8F-16D0-25E1-3975B2ED48F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03" b="6022"/>
          <a:stretch/>
        </p:blipFill>
        <p:spPr>
          <a:xfrm>
            <a:off x="10784666" y="3654404"/>
            <a:ext cx="1219234" cy="227204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5A84DF6-1A0F-8595-F505-8F6510179756}"/>
              </a:ext>
            </a:extLst>
          </p:cNvPr>
          <p:cNvSpPr txBox="1"/>
          <p:nvPr/>
        </p:nvSpPr>
        <p:spPr>
          <a:xfrm>
            <a:off x="9056181" y="5958307"/>
            <a:ext cx="2947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Pure Cobalt &amp; Manganese Dioxide Co-Plated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1BE128BC-AEFF-00BC-DA9D-4F6CC7F1790B}"/>
              </a:ext>
            </a:extLst>
          </p:cNvPr>
          <p:cNvSpPr txBox="1">
            <a:spLocks/>
          </p:cNvSpPr>
          <p:nvPr/>
        </p:nvSpPr>
        <p:spPr>
          <a:xfrm>
            <a:off x="6778794" y="887140"/>
            <a:ext cx="5252509" cy="6196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/>
              <a:t>Li AquaRefining™ recovers critical materials using electricity in a closed-loop system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092A91F7-612F-43C1-41D2-63ADED10489C}"/>
              </a:ext>
            </a:extLst>
          </p:cNvPr>
          <p:cNvSpPr txBox="1">
            <a:spLocks/>
          </p:cNvSpPr>
          <p:nvPr/>
        </p:nvSpPr>
        <p:spPr>
          <a:xfrm>
            <a:off x="6859687" y="1506795"/>
            <a:ext cx="5090723" cy="17154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99% less CO2 than pyro or mining and no polluting furnaces</a:t>
            </a:r>
          </a:p>
          <a:p>
            <a:r>
              <a:rPr lang="en-US" sz="1800" dirty="0"/>
              <a:t>95% less chemicals than hydro, regenerative process lowers costs and emissions</a:t>
            </a:r>
          </a:p>
          <a:p>
            <a:r>
              <a:rPr lang="en-US" sz="1800" dirty="0"/>
              <a:t>95%+ recovery rate of all valuable materials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865E61-D075-9FBE-B400-5292D11478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504" y="2963014"/>
            <a:ext cx="6211167" cy="95263"/>
          </a:xfrm>
          <a:prstGeom prst="rect">
            <a:avLst/>
          </a:prstGeom>
        </p:spPr>
      </p:pic>
      <p:sp>
        <p:nvSpPr>
          <p:cNvPr id="3" name="Footer Placeholder 18">
            <a:extLst>
              <a:ext uri="{FF2B5EF4-FFF2-40B4-BE49-F238E27FC236}">
                <a16:creationId xmlns:a16="http://schemas.microsoft.com/office/drawing/2014/main" id="{B1E6B11C-D836-2A1D-6265-70E8CD01A95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-250795" y="6625129"/>
            <a:ext cx="4114800" cy="153888"/>
          </a:xfrm>
        </p:spPr>
        <p:txBody>
          <a:bodyPr/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Copyright © 2024 Aqua Metals,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75285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F44A8808-2171-CD06-C50D-274E7B6931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5" imgH="303" progId="TCLayout.ActiveDocument.1">
                  <p:embed/>
                </p:oleObj>
              </mc:Choice>
              <mc:Fallback>
                <p:oleObj name="think-cell Slide" r:id="rId4" imgW="305" imgH="303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F44A8808-2171-CD06-C50D-274E7B6931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8E6BCDF7-1291-359D-4855-3C6FC5715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8977"/>
            <a:ext cx="11079126" cy="5070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Game Changing Environmental &amp; Economic Performance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CC069-21B7-5F1C-B277-550A02F2AB5A}"/>
              </a:ext>
            </a:extLst>
          </p:cNvPr>
          <p:cNvSpPr txBox="1"/>
          <p:nvPr/>
        </p:nvSpPr>
        <p:spPr>
          <a:xfrm>
            <a:off x="-668274" y="6095599"/>
            <a:ext cx="51499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*Based on Argonne National Labs battery life-cycle model —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EverBatt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20A123F-C5D2-C130-41CD-09E6AF2CEACD}"/>
              </a:ext>
            </a:extLst>
          </p:cNvPr>
          <p:cNvSpPr txBox="1">
            <a:spLocks/>
          </p:cNvSpPr>
          <p:nvPr/>
        </p:nvSpPr>
        <p:spPr>
          <a:xfrm>
            <a:off x="420298" y="1177905"/>
            <a:ext cx="10680094" cy="103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Aqua Metals’ Li AquaRefining technology uses dramatically less energy – powered by electricity, instead of fossil fuels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Much lower emissions per tonne recycled than pyro- and hydrometallurgical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AquaRefining also produces substantially less waste than competing solutions – and no sodium sulfate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BB1C3C-C6B2-67E4-8D0F-3B26FF3BB4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4831" y="2377242"/>
            <a:ext cx="5435635" cy="3874179"/>
          </a:xfrm>
          <a:prstGeom prst="rect">
            <a:avLst/>
          </a:prstGeom>
        </p:spPr>
      </p:pic>
      <p:sp>
        <p:nvSpPr>
          <p:cNvPr id="2" name="Google Shape;105;p15">
            <a:extLst>
              <a:ext uri="{FF2B5EF4-FFF2-40B4-BE49-F238E27FC236}">
                <a16:creationId xmlns:a16="http://schemas.microsoft.com/office/drawing/2014/main" id="{7C74E551-1E8B-A2D2-D7D4-545D3F8AFCE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00392" y="6596465"/>
            <a:ext cx="69172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  <p:sp>
        <p:nvSpPr>
          <p:cNvPr id="4" name="Footer Placeholder 18">
            <a:extLst>
              <a:ext uri="{FF2B5EF4-FFF2-40B4-BE49-F238E27FC236}">
                <a16:creationId xmlns:a16="http://schemas.microsoft.com/office/drawing/2014/main" id="{DB2BE489-BB88-9C45-1390-6C027E93301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4500" y="6581077"/>
            <a:ext cx="4114800" cy="153888"/>
          </a:xfrm>
        </p:spPr>
        <p:txBody>
          <a:bodyPr/>
          <a:lstStyle/>
          <a:p>
            <a:r>
              <a:rPr lang="en-US" dirty="0"/>
              <a:t>Copyright © 2024 Aqua Metals, Inc. All Rights Reserved.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14F81526-3238-C569-EC34-A672D17F5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73" y="2384897"/>
            <a:ext cx="6078558" cy="371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B920E8E-6966-95DC-3FA8-BFFA7169ACE6}"/>
              </a:ext>
            </a:extLst>
          </p:cNvPr>
          <p:cNvSpPr txBox="1">
            <a:spLocks/>
          </p:cNvSpPr>
          <p:nvPr/>
        </p:nvSpPr>
        <p:spPr>
          <a:xfrm>
            <a:off x="497028" y="713727"/>
            <a:ext cx="11403619" cy="3379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500"/>
              </a:spcBef>
            </a:pPr>
            <a:r>
              <a:rPr lang="en-US" sz="1400" b="0" spc="200" dirty="0">
                <a:solidFill>
                  <a:schemeClr val="bg1"/>
                </a:solidFill>
              </a:rPr>
              <a:t>Electrifying lithium battery recycling to reduce emissions and waste</a:t>
            </a:r>
          </a:p>
        </p:txBody>
      </p:sp>
    </p:spTree>
    <p:extLst>
      <p:ext uri="{BB962C8B-B14F-4D97-AF65-F5344CB8AC3E}">
        <p14:creationId xmlns:p14="http://schemas.microsoft.com/office/powerpoint/2010/main" val="24616424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5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070A1"/>
      </a:accent1>
      <a:accent2>
        <a:srgbClr val="00A1E3"/>
      </a:accent2>
      <a:accent3>
        <a:srgbClr val="38B549"/>
      </a:accent3>
      <a:accent4>
        <a:srgbClr val="CCCCCC"/>
      </a:accent4>
      <a:accent5>
        <a:srgbClr val="EEF7FC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0D42DA9C85D64EA9DCB0C934E32206" ma:contentTypeVersion="14" ma:contentTypeDescription="Create a new document." ma:contentTypeScope="" ma:versionID="6825ec9eee00b88e87635678dc3842f9">
  <xsd:schema xmlns:xsd="http://www.w3.org/2001/XMLSchema" xmlns:xs="http://www.w3.org/2001/XMLSchema" xmlns:p="http://schemas.microsoft.com/office/2006/metadata/properties" xmlns:ns3="baffb0de-144b-4024-af52-779f8c129bd6" xmlns:ns4="fd230169-70d3-4d57-9745-1863ae463e8a" targetNamespace="http://schemas.microsoft.com/office/2006/metadata/properties" ma:root="true" ma:fieldsID="572635aa9ca8f69b3041746b828111f3" ns3:_="" ns4:_="">
    <xsd:import namespace="baffb0de-144b-4024-af52-779f8c129bd6"/>
    <xsd:import namespace="fd230169-70d3-4d57-9745-1863ae463e8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ffb0de-144b-4024-af52-779f8c129b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30169-70d3-4d57-9745-1863ae463e8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affb0de-144b-4024-af52-779f8c129bd6" xsi:nil="true"/>
  </documentManagement>
</p:properties>
</file>

<file path=customXml/itemProps1.xml><?xml version="1.0" encoding="utf-8"?>
<ds:datastoreItem xmlns:ds="http://schemas.openxmlformats.org/officeDocument/2006/customXml" ds:itemID="{B1C4ED5C-C7CC-4E43-B5D8-69B96A517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ffb0de-144b-4024-af52-779f8c129bd6"/>
    <ds:schemaRef ds:uri="fd230169-70d3-4d57-9745-1863ae463e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39AA91-1CE1-4988-BDDA-CBF4185DAB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6F5FD4-610F-4D34-B889-1C3B2E110843}">
  <ds:schemaRefs>
    <ds:schemaRef ds:uri="http://www.w3.org/XML/1998/namespace"/>
    <ds:schemaRef ds:uri="baffb0de-144b-4024-af52-779f8c129bd6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fd230169-70d3-4d57-9745-1863ae463e8a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13732</TotalTime>
  <Words>1835</Words>
  <Application>Microsoft Office PowerPoint</Application>
  <PresentationFormat>Widescreen</PresentationFormat>
  <Paragraphs>272</Paragraphs>
  <Slides>20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Wingdings</vt:lpstr>
      <vt:lpstr>Office Theme</vt:lpstr>
      <vt:lpstr>think-cell Slide</vt:lpstr>
      <vt:lpstr>PowerPoint Presentation</vt:lpstr>
      <vt:lpstr>Aqua Metals: A Pioneer in Sustainable Lithium Battery Recycling</vt:lpstr>
      <vt:lpstr>Rapid Expansion of North American Battery Industry</vt:lpstr>
      <vt:lpstr>End-of-Life + Manufacturing Scrap Growing Rapidly</vt:lpstr>
      <vt:lpstr>US Manufacturing Scrap &gt; Announced Recycling Capacity</vt:lpstr>
      <vt:lpstr>The Next Generation Recycling Process</vt:lpstr>
      <vt:lpstr>Current LiB Recycling Technology Comparison</vt:lpstr>
      <vt:lpstr>Li AquaRefining: First Sustainable LiB Recycling Process</vt:lpstr>
      <vt:lpstr>Game Changing Environmental &amp; Economic Performance</vt:lpstr>
      <vt:lpstr>Aqua Metals’ AquaRefining Pilot Reno, NV: 75-100 tonnes per year</vt:lpstr>
      <vt:lpstr>Sustainable LiB Recycling Pioneers</vt:lpstr>
      <vt:lpstr>Sustainable LiB Recycling Pioneers</vt:lpstr>
      <vt:lpstr>Pilot Recycling Operations Lifecycle Analysis</vt:lpstr>
      <vt:lpstr>Sierra ARC Commercial Scale Facility Update</vt:lpstr>
      <vt:lpstr>Upfitting Completion + Equipment Being Delivered</vt:lpstr>
      <vt:lpstr>Expanding Partner Ecosystem</vt:lpstr>
      <vt:lpstr>AQUA METALS GLOBAL GROWTH</vt:lpstr>
      <vt:lpstr>AS RECYCLING SCALES – MUST BE SUSTAINABLE</vt:lpstr>
      <vt:lpstr>Investor Highlights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A REVOLUTION</dc:title>
  <dc:creator>Jeff Stanlis</dc:creator>
  <cp:lastModifiedBy>Matt Roberts</cp:lastModifiedBy>
  <cp:revision>383</cp:revision>
  <cp:lastPrinted>2023-09-09T14:55:05Z</cp:lastPrinted>
  <dcterms:modified xsi:type="dcterms:W3CDTF">2024-07-17T06:10:22Z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fe4e95a-5359-4ed1-9c1d-b8d9bf2400fe_Enabled">
    <vt:lpwstr>true</vt:lpwstr>
  </property>
  <property fmtid="{D5CDD505-2E9C-101B-9397-08002B2CF9AE}" pid="3" name="MSIP_Label_efe4e95a-5359-4ed1-9c1d-b8d9bf2400fe_SetDate">
    <vt:lpwstr>2023-02-21T19:30:31Z</vt:lpwstr>
  </property>
  <property fmtid="{D5CDD505-2E9C-101B-9397-08002B2CF9AE}" pid="4" name="MSIP_Label_efe4e95a-5359-4ed1-9c1d-b8d9bf2400fe_Method">
    <vt:lpwstr>Standard</vt:lpwstr>
  </property>
  <property fmtid="{D5CDD505-2E9C-101B-9397-08002B2CF9AE}" pid="5" name="MSIP_Label_efe4e95a-5359-4ed1-9c1d-b8d9bf2400fe_Name">
    <vt:lpwstr>Anyone (unrestricted)</vt:lpwstr>
  </property>
  <property fmtid="{D5CDD505-2E9C-101B-9397-08002B2CF9AE}" pid="6" name="MSIP_Label_efe4e95a-5359-4ed1-9c1d-b8d9bf2400fe_SiteId">
    <vt:lpwstr>18e601d3-f821-48ac-8d96-3a2feeb9b04e</vt:lpwstr>
  </property>
  <property fmtid="{D5CDD505-2E9C-101B-9397-08002B2CF9AE}" pid="7" name="MSIP_Label_efe4e95a-5359-4ed1-9c1d-b8d9bf2400fe_ActionId">
    <vt:lpwstr>008e5b79-fe5f-4409-8e45-794590964287</vt:lpwstr>
  </property>
  <property fmtid="{D5CDD505-2E9C-101B-9397-08002B2CF9AE}" pid="8" name="MSIP_Label_efe4e95a-5359-4ed1-9c1d-b8d9bf2400fe_ContentBits">
    <vt:lpwstr>0</vt:lpwstr>
  </property>
  <property fmtid="{D5CDD505-2E9C-101B-9397-08002B2CF9AE}" pid="9" name="ContentTypeId">
    <vt:lpwstr>0x010100E90D42DA9C85D64EA9DCB0C934E32206</vt:lpwstr>
  </property>
</Properties>
</file>